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0"/>
  </p:notesMasterIdLst>
  <p:handoutMasterIdLst>
    <p:handoutMasterId r:id="rId21"/>
  </p:handoutMasterIdLst>
  <p:sldIdLst>
    <p:sldId id="603" r:id="rId2"/>
    <p:sldId id="582" r:id="rId3"/>
    <p:sldId id="581" r:id="rId4"/>
    <p:sldId id="591" r:id="rId5"/>
    <p:sldId id="592" r:id="rId6"/>
    <p:sldId id="593" r:id="rId7"/>
    <p:sldId id="599" r:id="rId8"/>
    <p:sldId id="604" r:id="rId9"/>
    <p:sldId id="595" r:id="rId10"/>
    <p:sldId id="594" r:id="rId11"/>
    <p:sldId id="602" r:id="rId12"/>
    <p:sldId id="596" r:id="rId13"/>
    <p:sldId id="606" r:id="rId14"/>
    <p:sldId id="597" r:id="rId15"/>
    <p:sldId id="605" r:id="rId16"/>
    <p:sldId id="598" r:id="rId17"/>
    <p:sldId id="607" r:id="rId18"/>
    <p:sldId id="589" r:id="rId19"/>
  </p:sldIdLst>
  <p:sldSz cx="9144000" cy="6858000" type="screen4x3"/>
  <p:notesSz cx="6670675" cy="9875838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9EAC5"/>
    <a:srgbClr val="FFFF00"/>
    <a:srgbClr val="00FF00"/>
    <a:srgbClr val="FF3300"/>
    <a:srgbClr val="09F3FF"/>
    <a:srgbClr val="2DD7DB"/>
    <a:srgbClr val="CC00F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9" autoAdjust="0"/>
    <p:restoredTop sz="93856" autoAdjust="0"/>
  </p:normalViewPr>
  <p:slideViewPr>
    <p:cSldViewPr>
      <p:cViewPr>
        <p:scale>
          <a:sx n="66" d="100"/>
          <a:sy n="66" d="100"/>
        </p:scale>
        <p:origin x="-94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9EB395-8CE6-4C8F-988D-04BAD31B85F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271960D-3DDE-45BC-9214-D59665813165}">
      <dgm:prSet phldrT="[Texto]"/>
      <dgm:spPr>
        <a:solidFill>
          <a:srgbClr val="FF9933"/>
        </a:solidFill>
      </dgm:spPr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Distribución de Materiales</a:t>
          </a:r>
          <a:endParaRPr lang="es-MX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1E41936-DD6D-4254-A157-EC3C0F64ADF7}" type="parTrans" cxnId="{D8ABAC0B-2F2B-407B-8641-9EB3614241D8}">
      <dgm:prSet/>
      <dgm:spPr/>
      <dgm:t>
        <a:bodyPr/>
        <a:lstStyle/>
        <a:p>
          <a:endParaRPr lang="es-MX"/>
        </a:p>
      </dgm:t>
    </dgm:pt>
    <dgm:pt modelId="{FF359CFC-13FF-4BB7-97F6-722FAF155BB1}" type="sibTrans" cxnId="{D8ABAC0B-2F2B-407B-8641-9EB3614241D8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endParaRPr lang="es-MX"/>
        </a:p>
      </dgm:t>
    </dgm:pt>
    <dgm:pt modelId="{7CBD14AC-C507-4F00-9431-10C6C82C3C43}">
      <dgm:prSet phldrT="[Texto]"/>
      <dgm:spPr/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 </a:t>
          </a:r>
          <a:r>
            <a:rPr lang="es-MX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2ª o 3ª semana de septiembre 2011.</a:t>
          </a:r>
          <a:endParaRPr lang="es-MX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9017CF9-E729-4E29-89D1-85365821653F}" type="parTrans" cxnId="{4C84E366-D280-4CD5-B88B-BAE2C67D6964}">
      <dgm:prSet/>
      <dgm:spPr/>
      <dgm:t>
        <a:bodyPr/>
        <a:lstStyle/>
        <a:p>
          <a:endParaRPr lang="es-MX"/>
        </a:p>
      </dgm:t>
    </dgm:pt>
    <dgm:pt modelId="{9F4EBC99-A107-4EF7-BC3E-63E5267C6344}" type="sibTrans" cxnId="{4C84E366-D280-4CD5-B88B-BAE2C67D6964}">
      <dgm:prSet/>
      <dgm:spPr/>
      <dgm:t>
        <a:bodyPr/>
        <a:lstStyle/>
        <a:p>
          <a:endParaRPr lang="es-MX"/>
        </a:p>
      </dgm:t>
    </dgm:pt>
    <dgm:pt modelId="{BA823092-0483-482B-AC1C-1871AF550A39}">
      <dgm:prSet phldrT="[Texto]"/>
      <dgm:spPr>
        <a:solidFill>
          <a:srgbClr val="FF9933"/>
        </a:solidFill>
      </dgm:spPr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Taller de formación en competencias</a:t>
          </a:r>
          <a:endParaRPr lang="es-MX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3E29EF2-9B09-4874-8B8D-F0FF4FCE8A01}" type="parTrans" cxnId="{59812525-5233-4901-B784-8E1C66CBF61A}">
      <dgm:prSet/>
      <dgm:spPr/>
      <dgm:t>
        <a:bodyPr/>
        <a:lstStyle/>
        <a:p>
          <a:endParaRPr lang="es-MX"/>
        </a:p>
      </dgm:t>
    </dgm:pt>
    <dgm:pt modelId="{00B85C53-D2DA-41DB-8F46-39BFF8E32630}" type="sibTrans" cxnId="{59812525-5233-4901-B784-8E1C66CBF61A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endParaRPr lang="es-MX"/>
        </a:p>
      </dgm:t>
    </dgm:pt>
    <dgm:pt modelId="{B8654E9E-3611-4E1C-8E56-D4931CCD1834}">
      <dgm:prSet phldrT="[Texto]"/>
      <dgm:spPr>
        <a:solidFill>
          <a:srgbClr val="FF9933"/>
        </a:solidFill>
      </dgm:spPr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Replicación de conceptos y metodología</a:t>
          </a:r>
          <a:endParaRPr lang="es-MX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68D408C-B9C7-4F5F-B924-23BA53BDB7A7}" type="parTrans" cxnId="{E427CD8E-C35A-4981-849E-B050890C189A}">
      <dgm:prSet/>
      <dgm:spPr/>
      <dgm:t>
        <a:bodyPr/>
        <a:lstStyle/>
        <a:p>
          <a:endParaRPr lang="es-MX"/>
        </a:p>
      </dgm:t>
    </dgm:pt>
    <dgm:pt modelId="{97958A51-ACBA-4B72-8B23-9396A35E6B48}" type="sibTrans" cxnId="{E427CD8E-C35A-4981-849E-B050890C189A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endParaRPr lang="es-MX"/>
        </a:p>
      </dgm:t>
    </dgm:pt>
    <dgm:pt modelId="{74E494D2-FC30-4410-AEDA-37FF58A77150}">
      <dgm:prSet/>
      <dgm:spPr>
        <a:solidFill>
          <a:srgbClr val="FF9933"/>
        </a:solidFill>
      </dgm:spPr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Semana Nacional de la Productividad</a:t>
          </a:r>
          <a:endParaRPr lang="es-MX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78864CF-3E68-4B9F-9CE7-37E5F7486AAB}" type="parTrans" cxnId="{8E42FFEA-6FC4-4EB4-ACDC-457263AFE441}">
      <dgm:prSet/>
      <dgm:spPr/>
      <dgm:t>
        <a:bodyPr/>
        <a:lstStyle/>
        <a:p>
          <a:endParaRPr lang="es-MX"/>
        </a:p>
      </dgm:t>
    </dgm:pt>
    <dgm:pt modelId="{C5F12F94-6668-469D-94D4-365A7ADB46B0}" type="sibTrans" cxnId="{8E42FFEA-6FC4-4EB4-ACDC-457263AFE441}">
      <dgm:prSet/>
      <dgm:spPr/>
      <dgm:t>
        <a:bodyPr/>
        <a:lstStyle/>
        <a:p>
          <a:endParaRPr lang="es-MX"/>
        </a:p>
      </dgm:t>
    </dgm:pt>
    <dgm:pt modelId="{20E61AF0-DA5A-4911-B54C-A211E58F6D3D}">
      <dgm:prSet phldrT="[Texto]"/>
      <dgm:spPr/>
      <dgm:t>
        <a:bodyPr/>
        <a:lstStyle/>
        <a:p>
          <a:endParaRPr lang="es-MX" dirty="0">
            <a:solidFill>
              <a:schemeClr val="tx1"/>
            </a:solidFill>
          </a:endParaRPr>
        </a:p>
      </dgm:t>
    </dgm:pt>
    <dgm:pt modelId="{77D10D6C-FF2A-4C87-9135-D50E31E89934}" type="sibTrans" cxnId="{A42093DA-5045-4DD5-84E4-1C40C7116F71}">
      <dgm:prSet/>
      <dgm:spPr/>
      <dgm:t>
        <a:bodyPr/>
        <a:lstStyle/>
        <a:p>
          <a:endParaRPr lang="es-MX"/>
        </a:p>
      </dgm:t>
    </dgm:pt>
    <dgm:pt modelId="{4231EFB4-7028-4E1A-978C-DE41517AFF42}" type="parTrans" cxnId="{A42093DA-5045-4DD5-84E4-1C40C7116F71}">
      <dgm:prSet/>
      <dgm:spPr/>
      <dgm:t>
        <a:bodyPr/>
        <a:lstStyle/>
        <a:p>
          <a:endParaRPr lang="es-MX"/>
        </a:p>
      </dgm:t>
    </dgm:pt>
    <dgm:pt modelId="{82CBCEFB-4C13-46CC-9DE2-8DD6C1B80600}">
      <dgm:prSet phldrT="[Texto]"/>
      <dgm:spPr/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Participantes: </a:t>
          </a:r>
          <a:r>
            <a:rPr lang="es-MX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100 personas de 32 Entidades Federativas.</a:t>
          </a:r>
          <a:endParaRPr lang="es-MX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C1C256A-EA1C-465C-A9CD-834F8B60C820}" type="sibTrans" cxnId="{3D80151E-DF69-4DC0-A52C-858722B7280F}">
      <dgm:prSet/>
      <dgm:spPr/>
      <dgm:t>
        <a:bodyPr/>
        <a:lstStyle/>
        <a:p>
          <a:endParaRPr lang="es-MX"/>
        </a:p>
      </dgm:t>
    </dgm:pt>
    <dgm:pt modelId="{62D6FB4B-4F7D-4B48-B7EB-EEA3F1133E68}" type="parTrans" cxnId="{3D80151E-DF69-4DC0-A52C-858722B7280F}">
      <dgm:prSet/>
      <dgm:spPr/>
      <dgm:t>
        <a:bodyPr/>
        <a:lstStyle/>
        <a:p>
          <a:endParaRPr lang="es-MX"/>
        </a:p>
      </dgm:t>
    </dgm:pt>
    <dgm:pt modelId="{EAEFC184-B3F4-4F58-8B04-35FAE82EDC7F}">
      <dgm:prSet phldrT="[Texto]"/>
      <dgm:spPr/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 </a:t>
          </a:r>
          <a:r>
            <a:rPr lang="es-MX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17-18 de agosto 2011 en la Ciudad de México.</a:t>
          </a:r>
          <a:endParaRPr lang="es-MX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8F8C0E5-8A2E-4F3F-A135-A92C4E0F304A}" type="sibTrans" cxnId="{7895429D-69AD-42EF-A024-01470BC29E0B}">
      <dgm:prSet/>
      <dgm:spPr/>
      <dgm:t>
        <a:bodyPr/>
        <a:lstStyle/>
        <a:p>
          <a:endParaRPr lang="es-MX"/>
        </a:p>
      </dgm:t>
    </dgm:pt>
    <dgm:pt modelId="{D02E2E32-2B3A-4084-AB94-79BFDD21F5BE}" type="parTrans" cxnId="{7895429D-69AD-42EF-A024-01470BC29E0B}">
      <dgm:prSet/>
      <dgm:spPr/>
      <dgm:t>
        <a:bodyPr/>
        <a:lstStyle/>
        <a:p>
          <a:endParaRPr lang="es-MX"/>
        </a:p>
      </dgm:t>
    </dgm:pt>
    <dgm:pt modelId="{005C0F86-DADE-4776-9106-969120B020CB}">
      <dgm:prSet phldrT="[Texto]"/>
      <dgm:spPr/>
      <dgm:t>
        <a:bodyPr/>
        <a:lstStyle/>
        <a:p>
          <a:pPr algn="just"/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</a:t>
          </a:r>
          <a:r>
            <a:rPr lang="es-MX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3ª o 4ª semana de septiembre 2011 en diferentes sedes de las Entidades Federativas.</a:t>
          </a:r>
          <a:endParaRPr lang="es-MX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8F27925-3A28-461F-A718-789C103B236D}" type="sibTrans" cxnId="{2AA2D160-910C-433B-9D61-6483C849465E}">
      <dgm:prSet/>
      <dgm:spPr/>
      <dgm:t>
        <a:bodyPr/>
        <a:lstStyle/>
        <a:p>
          <a:endParaRPr lang="es-MX"/>
        </a:p>
      </dgm:t>
    </dgm:pt>
    <dgm:pt modelId="{F08A53DC-AD3D-4F40-91BA-DC566A535971}" type="parTrans" cxnId="{2AA2D160-910C-433B-9D61-6483C849465E}">
      <dgm:prSet/>
      <dgm:spPr/>
      <dgm:t>
        <a:bodyPr/>
        <a:lstStyle/>
        <a:p>
          <a:endParaRPr lang="es-MX"/>
        </a:p>
      </dgm:t>
    </dgm:pt>
    <dgm:pt modelId="{D7209189-468F-4621-8A33-9B8F6E559980}">
      <dgm:prSet phldrT="[Texto]"/>
      <dgm:spPr/>
      <dgm:t>
        <a:bodyPr/>
        <a:lstStyle/>
        <a:p>
          <a:pPr algn="just"/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Participantes</a:t>
          </a:r>
          <a:r>
            <a:rPr lang="es-MX" b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: </a:t>
          </a:r>
          <a:r>
            <a:rPr lang="es-MX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personal docente </a:t>
          </a:r>
          <a:r>
            <a:rPr lang="es-MX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y administrativo de escuelas Construye T en cada Entidad.</a:t>
          </a:r>
          <a:endParaRPr lang="es-MX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7715564-65E8-42FA-98A6-F22F15EF652D}" type="parTrans" cxnId="{DF8C2531-C451-406F-86F8-10270A69E213}">
      <dgm:prSet/>
      <dgm:spPr/>
      <dgm:t>
        <a:bodyPr/>
        <a:lstStyle/>
        <a:p>
          <a:endParaRPr lang="es-MX"/>
        </a:p>
      </dgm:t>
    </dgm:pt>
    <dgm:pt modelId="{499262C3-43D3-4086-B509-9BC28F60DD38}" type="sibTrans" cxnId="{DF8C2531-C451-406F-86F8-10270A69E213}">
      <dgm:prSet/>
      <dgm:spPr/>
      <dgm:t>
        <a:bodyPr/>
        <a:lstStyle/>
        <a:p>
          <a:endParaRPr lang="es-MX"/>
        </a:p>
      </dgm:t>
    </dgm:pt>
    <dgm:pt modelId="{4279DC95-8B1E-44C8-896A-6CD8B89C52F6}">
      <dgm:prSet phldrT="[Texto]"/>
      <dgm:spPr/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Materiales: </a:t>
          </a:r>
          <a:r>
            <a:rPr lang="es-MX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discos compactos con el </a:t>
          </a:r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«Taller Jóvenes Productivos».</a:t>
          </a:r>
          <a:endParaRPr lang="es-MX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C9CA07D-78F3-4116-8209-B7DE1ED8678E}" type="parTrans" cxnId="{6026D04A-DF30-45EE-8C4D-47DBC5619B88}">
      <dgm:prSet/>
      <dgm:spPr/>
      <dgm:t>
        <a:bodyPr/>
        <a:lstStyle/>
        <a:p>
          <a:endParaRPr lang="es-MX"/>
        </a:p>
      </dgm:t>
    </dgm:pt>
    <dgm:pt modelId="{D7AC0D15-3488-4ABD-BAE5-E2E3ABF39325}" type="sibTrans" cxnId="{6026D04A-DF30-45EE-8C4D-47DBC5619B88}">
      <dgm:prSet/>
      <dgm:spPr/>
      <dgm:t>
        <a:bodyPr/>
        <a:lstStyle/>
        <a:p>
          <a:endParaRPr lang="es-MX"/>
        </a:p>
      </dgm:t>
    </dgm:pt>
    <dgm:pt modelId="{515A2CB6-1E02-4E4A-8B7E-3A8122E4E9C9}">
      <dgm:prSet/>
      <dgm:spPr/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 </a:t>
          </a:r>
          <a:r>
            <a:rPr lang="es-MX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 partir del 17 de octubre </a:t>
          </a:r>
          <a:r>
            <a:rPr lang="es-MX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2011.</a:t>
          </a:r>
          <a:endParaRPr lang="es-MX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52305CC-D7ED-4FBE-9BA5-6A05358D9C83}" type="sibTrans" cxnId="{85FE46C7-7F23-4938-8A82-2E94914B5645}">
      <dgm:prSet/>
      <dgm:spPr/>
      <dgm:t>
        <a:bodyPr/>
        <a:lstStyle/>
        <a:p>
          <a:endParaRPr lang="es-MX"/>
        </a:p>
      </dgm:t>
    </dgm:pt>
    <dgm:pt modelId="{2446C7FD-0249-4C34-9603-C2CE4A8B3839}" type="parTrans" cxnId="{85FE46C7-7F23-4938-8A82-2E94914B5645}">
      <dgm:prSet/>
      <dgm:spPr/>
      <dgm:t>
        <a:bodyPr/>
        <a:lstStyle/>
        <a:p>
          <a:endParaRPr lang="es-MX"/>
        </a:p>
      </dgm:t>
    </dgm:pt>
    <dgm:pt modelId="{4612693C-5DE6-4F00-9669-83AE92064824}">
      <dgm:prSet/>
      <dgm:spPr/>
      <dgm:t>
        <a:bodyPr/>
        <a:lstStyle/>
        <a:p>
          <a:r>
            <a:rPr lang="es-MX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Participantes: </a:t>
          </a:r>
          <a:r>
            <a:rPr lang="es-MX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escuelas incorporadas al Programa Construye T.</a:t>
          </a:r>
          <a:endParaRPr lang="es-MX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C782F9C-CB25-475F-8ECD-CDBDB9950229}" type="parTrans" cxnId="{2DE037F8-8585-4C9B-8D28-5A6E44412ED3}">
      <dgm:prSet/>
      <dgm:spPr/>
      <dgm:t>
        <a:bodyPr/>
        <a:lstStyle/>
        <a:p>
          <a:endParaRPr lang="es-MX"/>
        </a:p>
      </dgm:t>
    </dgm:pt>
    <dgm:pt modelId="{3520C7C6-839B-43DB-A9D2-27CAAE145A2A}" type="sibTrans" cxnId="{2DE037F8-8585-4C9B-8D28-5A6E44412ED3}">
      <dgm:prSet/>
      <dgm:spPr/>
      <dgm:t>
        <a:bodyPr/>
        <a:lstStyle/>
        <a:p>
          <a:endParaRPr lang="es-MX"/>
        </a:p>
      </dgm:t>
    </dgm:pt>
    <dgm:pt modelId="{D29906BA-7246-4ACA-A76A-0C61C819F688}" type="pres">
      <dgm:prSet presAssocID="{129EB395-8CE6-4C8F-988D-04BAD31B85F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295A1E63-1758-4D17-A89C-BE6F503196C7}" type="pres">
      <dgm:prSet presAssocID="{129EB395-8CE6-4C8F-988D-04BAD31B85FB}" presName="dummyMaxCanvas" presStyleCnt="0">
        <dgm:presLayoutVars/>
      </dgm:prSet>
      <dgm:spPr/>
    </dgm:pt>
    <dgm:pt modelId="{86560E69-4362-44D8-9407-F5FE1D11E256}" type="pres">
      <dgm:prSet presAssocID="{129EB395-8CE6-4C8F-988D-04BAD31B85FB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20AF4BF-6252-4E58-AF58-DF53431DFBD7}" type="pres">
      <dgm:prSet presAssocID="{129EB395-8CE6-4C8F-988D-04BAD31B85FB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15602E3-10AF-4323-B3DD-0EC5570AF465}" type="pres">
      <dgm:prSet presAssocID="{129EB395-8CE6-4C8F-988D-04BAD31B85FB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1902401-A867-4CEC-8B34-9BEBE176A345}" type="pres">
      <dgm:prSet presAssocID="{129EB395-8CE6-4C8F-988D-04BAD31B85FB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68A7BBF-A4C6-49E8-84AF-2A957221ADDB}" type="pres">
      <dgm:prSet presAssocID="{129EB395-8CE6-4C8F-988D-04BAD31B85F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3F6EFDA-9509-40ED-864B-5CC3C4FC68EB}" type="pres">
      <dgm:prSet presAssocID="{129EB395-8CE6-4C8F-988D-04BAD31B85F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A392755-8169-4493-9BB7-E3004CB05441}" type="pres">
      <dgm:prSet presAssocID="{129EB395-8CE6-4C8F-988D-04BAD31B85F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1B391B9-F539-4A54-A3BA-91CA4D988AB3}" type="pres">
      <dgm:prSet presAssocID="{129EB395-8CE6-4C8F-988D-04BAD31B85F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D6E1C73-5EFE-4155-BDE9-7BCC4F80591D}" type="pres">
      <dgm:prSet presAssocID="{129EB395-8CE6-4C8F-988D-04BAD31B85F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7022EBE-DB3E-4CFA-B330-880A9ECBFDF5}" type="pres">
      <dgm:prSet presAssocID="{129EB395-8CE6-4C8F-988D-04BAD31B85F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604B583-5E4C-4B1C-8583-4717728225CC}" type="pres">
      <dgm:prSet presAssocID="{129EB395-8CE6-4C8F-988D-04BAD31B85F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D8ABAC0B-2F2B-407B-8641-9EB3614241D8}" srcId="{129EB395-8CE6-4C8F-988D-04BAD31B85FB}" destId="{F271960D-3DDE-45BC-9214-D59665813165}" srcOrd="2" destOrd="0" parTransId="{51E41936-DD6D-4254-A157-EC3C0F64ADF7}" sibTransId="{FF359CFC-13FF-4BB7-97F6-722FAF155BB1}"/>
    <dgm:cxn modelId="{62BCD11F-30C6-4F45-9BC5-ACFB179C213F}" type="presOf" srcId="{D7209189-468F-4621-8A33-9B8F6E559980}" destId="{320AF4BF-6252-4E58-AF58-DF53431DFBD7}" srcOrd="0" destOrd="2" presId="urn:microsoft.com/office/officeart/2005/8/layout/vProcess5"/>
    <dgm:cxn modelId="{2DE037F8-8585-4C9B-8D28-5A6E44412ED3}" srcId="{74E494D2-FC30-4410-AEDA-37FF58A77150}" destId="{4612693C-5DE6-4F00-9669-83AE92064824}" srcOrd="1" destOrd="0" parTransId="{4C782F9C-CB25-475F-8ECD-CDBDB9950229}" sibTransId="{3520C7C6-839B-43DB-A9D2-27CAAE145A2A}"/>
    <dgm:cxn modelId="{43672FB1-EAA8-4831-9F47-43FFC84B4B83}" type="presOf" srcId="{F271960D-3DDE-45BC-9214-D59665813165}" destId="{915602E3-10AF-4323-B3DD-0EC5570AF465}" srcOrd="0" destOrd="0" presId="urn:microsoft.com/office/officeart/2005/8/layout/vProcess5"/>
    <dgm:cxn modelId="{6026D04A-DF30-45EE-8C4D-47DBC5619B88}" srcId="{F271960D-3DDE-45BC-9214-D59665813165}" destId="{4279DC95-8B1E-44C8-896A-6CD8B89C52F6}" srcOrd="1" destOrd="0" parTransId="{5C9CA07D-78F3-4116-8209-B7DE1ED8678E}" sibTransId="{D7AC0D15-3488-4ABD-BAE5-E2E3ABF39325}"/>
    <dgm:cxn modelId="{D7697433-2238-4852-B759-07616DFA9EC9}" type="presOf" srcId="{7CBD14AC-C507-4F00-9431-10C6C82C3C43}" destId="{915602E3-10AF-4323-B3DD-0EC5570AF465}" srcOrd="0" destOrd="1" presId="urn:microsoft.com/office/officeart/2005/8/layout/vProcess5"/>
    <dgm:cxn modelId="{2924202E-3735-4502-B9BD-F4C2061F96C6}" type="presOf" srcId="{4279DC95-8B1E-44C8-896A-6CD8B89C52F6}" destId="{07022EBE-DB3E-4CFA-B330-880A9ECBFDF5}" srcOrd="1" destOrd="2" presId="urn:microsoft.com/office/officeart/2005/8/layout/vProcess5"/>
    <dgm:cxn modelId="{E427CD8E-C35A-4981-849E-B050890C189A}" srcId="{129EB395-8CE6-4C8F-988D-04BAD31B85FB}" destId="{B8654E9E-3611-4E1C-8E56-D4931CCD1834}" srcOrd="1" destOrd="0" parTransId="{A68D408C-B9C7-4F5F-B924-23BA53BDB7A7}" sibTransId="{97958A51-ACBA-4B72-8B23-9396A35E6B48}"/>
    <dgm:cxn modelId="{59812525-5233-4901-B784-8E1C66CBF61A}" srcId="{129EB395-8CE6-4C8F-988D-04BAD31B85FB}" destId="{BA823092-0483-482B-AC1C-1871AF550A39}" srcOrd="0" destOrd="0" parTransId="{13E29EF2-9B09-4874-8B8D-F0FF4FCE8A01}" sibTransId="{00B85C53-D2DA-41DB-8F46-39BFF8E32630}"/>
    <dgm:cxn modelId="{2AA2D160-910C-433B-9D61-6483C849465E}" srcId="{B8654E9E-3611-4E1C-8E56-D4931CCD1834}" destId="{005C0F86-DADE-4776-9106-969120B020CB}" srcOrd="0" destOrd="0" parTransId="{F08A53DC-AD3D-4F40-91BA-DC566A535971}" sibTransId="{D8F27925-3A28-461F-A718-789C103B236D}"/>
    <dgm:cxn modelId="{61A84DDF-4CD5-4EF1-85E4-89BACAC94C5C}" type="presOf" srcId="{82CBCEFB-4C13-46CC-9DE2-8DD6C1B80600}" destId="{86560E69-4362-44D8-9407-F5FE1D11E256}" srcOrd="0" destOrd="2" presId="urn:microsoft.com/office/officeart/2005/8/layout/vProcess5"/>
    <dgm:cxn modelId="{45511C61-6DCE-4BB0-9586-1AE67D990EE0}" type="presOf" srcId="{97958A51-ACBA-4B72-8B23-9396A35E6B48}" destId="{63F6EFDA-9509-40ED-864B-5CC3C4FC68EB}" srcOrd="0" destOrd="0" presId="urn:microsoft.com/office/officeart/2005/8/layout/vProcess5"/>
    <dgm:cxn modelId="{D4EA2194-C6B4-4A51-9853-C5EC1673BE58}" type="presOf" srcId="{BA823092-0483-482B-AC1C-1871AF550A39}" destId="{86560E69-4362-44D8-9407-F5FE1D11E256}" srcOrd="0" destOrd="0" presId="urn:microsoft.com/office/officeart/2005/8/layout/vProcess5"/>
    <dgm:cxn modelId="{882BBBD5-1361-4325-8AE4-D29F438263BE}" type="presOf" srcId="{005C0F86-DADE-4776-9106-969120B020CB}" destId="{0D6E1C73-5EFE-4155-BDE9-7BCC4F80591D}" srcOrd="1" destOrd="1" presId="urn:microsoft.com/office/officeart/2005/8/layout/vProcess5"/>
    <dgm:cxn modelId="{DF8C2531-C451-406F-86F8-10270A69E213}" srcId="{B8654E9E-3611-4E1C-8E56-D4931CCD1834}" destId="{D7209189-468F-4621-8A33-9B8F6E559980}" srcOrd="1" destOrd="0" parTransId="{C7715564-65E8-42FA-98A6-F22F15EF652D}" sibTransId="{499262C3-43D3-4086-B509-9BC28F60DD38}"/>
    <dgm:cxn modelId="{E0C1A6FB-2B31-4065-9F3F-15DF3ADF4D95}" type="presOf" srcId="{20E61AF0-DA5A-4911-B54C-A211E58F6D3D}" destId="{86560E69-4362-44D8-9407-F5FE1D11E256}" srcOrd="0" destOrd="3" presId="urn:microsoft.com/office/officeart/2005/8/layout/vProcess5"/>
    <dgm:cxn modelId="{CF1829EB-F042-4BE0-9977-0A411DB8C6F1}" type="presOf" srcId="{FF359CFC-13FF-4BB7-97F6-722FAF155BB1}" destId="{1A392755-8169-4493-9BB7-E3004CB05441}" srcOrd="0" destOrd="0" presId="urn:microsoft.com/office/officeart/2005/8/layout/vProcess5"/>
    <dgm:cxn modelId="{B8F62B6C-7D7F-4F87-8829-2D762EA15DB9}" type="presOf" srcId="{F271960D-3DDE-45BC-9214-D59665813165}" destId="{07022EBE-DB3E-4CFA-B330-880A9ECBFDF5}" srcOrd="1" destOrd="0" presId="urn:microsoft.com/office/officeart/2005/8/layout/vProcess5"/>
    <dgm:cxn modelId="{E26190A9-FAAA-49D4-A137-B5B7869C38B6}" type="presOf" srcId="{129EB395-8CE6-4C8F-988D-04BAD31B85FB}" destId="{D29906BA-7246-4ACA-A76A-0C61C819F688}" srcOrd="0" destOrd="0" presId="urn:microsoft.com/office/officeart/2005/8/layout/vProcess5"/>
    <dgm:cxn modelId="{8E98E485-3DD2-4B10-81F6-1FDBEB5D9A2D}" type="presOf" srcId="{EAEFC184-B3F4-4F58-8B04-35FAE82EDC7F}" destId="{61B391B9-F539-4A54-A3BA-91CA4D988AB3}" srcOrd="1" destOrd="1" presId="urn:microsoft.com/office/officeart/2005/8/layout/vProcess5"/>
    <dgm:cxn modelId="{3D80151E-DF69-4DC0-A52C-858722B7280F}" srcId="{BA823092-0483-482B-AC1C-1871AF550A39}" destId="{82CBCEFB-4C13-46CC-9DE2-8DD6C1B80600}" srcOrd="1" destOrd="0" parTransId="{62D6FB4B-4F7D-4B48-B7EB-EEA3F1133E68}" sibTransId="{8C1C256A-EA1C-465C-A9CD-834F8B60C820}"/>
    <dgm:cxn modelId="{A42093DA-5045-4DD5-84E4-1C40C7116F71}" srcId="{BA823092-0483-482B-AC1C-1871AF550A39}" destId="{20E61AF0-DA5A-4911-B54C-A211E58F6D3D}" srcOrd="2" destOrd="0" parTransId="{4231EFB4-7028-4E1A-978C-DE41517AFF42}" sibTransId="{77D10D6C-FF2A-4C87-9135-D50E31E89934}"/>
    <dgm:cxn modelId="{F57DEF14-6F63-4378-9678-DAF698C1F457}" type="presOf" srcId="{82CBCEFB-4C13-46CC-9DE2-8DD6C1B80600}" destId="{61B391B9-F539-4A54-A3BA-91CA4D988AB3}" srcOrd="1" destOrd="2" presId="urn:microsoft.com/office/officeart/2005/8/layout/vProcess5"/>
    <dgm:cxn modelId="{34FD8727-59DC-44EE-8A73-D561F56B45E2}" type="presOf" srcId="{EAEFC184-B3F4-4F58-8B04-35FAE82EDC7F}" destId="{86560E69-4362-44D8-9407-F5FE1D11E256}" srcOrd="0" destOrd="1" presId="urn:microsoft.com/office/officeart/2005/8/layout/vProcess5"/>
    <dgm:cxn modelId="{A57F208B-9B70-469A-B58B-8365E6067BD7}" type="presOf" srcId="{74E494D2-FC30-4410-AEDA-37FF58A77150}" destId="{D1902401-A867-4CEC-8B34-9BEBE176A345}" srcOrd="0" destOrd="0" presId="urn:microsoft.com/office/officeart/2005/8/layout/vProcess5"/>
    <dgm:cxn modelId="{7895429D-69AD-42EF-A024-01470BC29E0B}" srcId="{BA823092-0483-482B-AC1C-1871AF550A39}" destId="{EAEFC184-B3F4-4F58-8B04-35FAE82EDC7F}" srcOrd="0" destOrd="0" parTransId="{D02E2E32-2B3A-4084-AB94-79BFDD21F5BE}" sibTransId="{E8F8C0E5-8A2E-4F3F-A135-A92C4E0F304A}"/>
    <dgm:cxn modelId="{8E42FFEA-6FC4-4EB4-ACDC-457263AFE441}" srcId="{129EB395-8CE6-4C8F-988D-04BAD31B85FB}" destId="{74E494D2-FC30-4410-AEDA-37FF58A77150}" srcOrd="3" destOrd="0" parTransId="{178864CF-3E68-4B9F-9CE7-37E5F7486AAB}" sibTransId="{C5F12F94-6668-469D-94D4-365A7ADB46B0}"/>
    <dgm:cxn modelId="{85FE46C7-7F23-4938-8A82-2E94914B5645}" srcId="{74E494D2-FC30-4410-AEDA-37FF58A77150}" destId="{515A2CB6-1E02-4E4A-8B7E-3A8122E4E9C9}" srcOrd="0" destOrd="0" parTransId="{2446C7FD-0249-4C34-9603-C2CE4A8B3839}" sibTransId="{352305CC-D7ED-4FBE-9BA5-6A05358D9C83}"/>
    <dgm:cxn modelId="{4C84E366-D280-4CD5-B88B-BAE2C67D6964}" srcId="{F271960D-3DDE-45BC-9214-D59665813165}" destId="{7CBD14AC-C507-4F00-9431-10C6C82C3C43}" srcOrd="0" destOrd="0" parTransId="{E9017CF9-E729-4E29-89D1-85365821653F}" sibTransId="{9F4EBC99-A107-4EF7-BC3E-63E5267C6344}"/>
    <dgm:cxn modelId="{9A765F15-7470-4B3D-A3C7-88D3F5B0224E}" type="presOf" srcId="{515A2CB6-1E02-4E4A-8B7E-3A8122E4E9C9}" destId="{D1902401-A867-4CEC-8B34-9BEBE176A345}" srcOrd="0" destOrd="1" presId="urn:microsoft.com/office/officeart/2005/8/layout/vProcess5"/>
    <dgm:cxn modelId="{1686CC21-C763-431B-8239-722EA380C05D}" type="presOf" srcId="{4279DC95-8B1E-44C8-896A-6CD8B89C52F6}" destId="{915602E3-10AF-4323-B3DD-0EC5570AF465}" srcOrd="0" destOrd="2" presId="urn:microsoft.com/office/officeart/2005/8/layout/vProcess5"/>
    <dgm:cxn modelId="{A76379C6-ACBF-45F6-81E7-35B47F8D9CB0}" type="presOf" srcId="{D7209189-468F-4621-8A33-9B8F6E559980}" destId="{0D6E1C73-5EFE-4155-BDE9-7BCC4F80591D}" srcOrd="1" destOrd="2" presId="urn:microsoft.com/office/officeart/2005/8/layout/vProcess5"/>
    <dgm:cxn modelId="{253AA8A9-4D09-4515-A469-067F70172025}" type="presOf" srcId="{B8654E9E-3611-4E1C-8E56-D4931CCD1834}" destId="{320AF4BF-6252-4E58-AF58-DF53431DFBD7}" srcOrd="0" destOrd="0" presId="urn:microsoft.com/office/officeart/2005/8/layout/vProcess5"/>
    <dgm:cxn modelId="{05374AFE-0797-49D1-9EB7-5D1085222814}" type="presOf" srcId="{20E61AF0-DA5A-4911-B54C-A211E58F6D3D}" destId="{61B391B9-F539-4A54-A3BA-91CA4D988AB3}" srcOrd="1" destOrd="3" presId="urn:microsoft.com/office/officeart/2005/8/layout/vProcess5"/>
    <dgm:cxn modelId="{8283875E-0199-410F-91D0-7551B76DA4AD}" type="presOf" srcId="{74E494D2-FC30-4410-AEDA-37FF58A77150}" destId="{B604B583-5E4C-4B1C-8583-4717728225CC}" srcOrd="1" destOrd="0" presId="urn:microsoft.com/office/officeart/2005/8/layout/vProcess5"/>
    <dgm:cxn modelId="{9492AA3A-EEA5-4AC7-BB35-CA776A2A21AB}" type="presOf" srcId="{4612693C-5DE6-4F00-9669-83AE92064824}" destId="{B604B583-5E4C-4B1C-8583-4717728225CC}" srcOrd="1" destOrd="2" presId="urn:microsoft.com/office/officeart/2005/8/layout/vProcess5"/>
    <dgm:cxn modelId="{CDE586FD-B3D9-421F-B4C3-565E6EEFE9C1}" type="presOf" srcId="{BA823092-0483-482B-AC1C-1871AF550A39}" destId="{61B391B9-F539-4A54-A3BA-91CA4D988AB3}" srcOrd="1" destOrd="0" presId="urn:microsoft.com/office/officeart/2005/8/layout/vProcess5"/>
    <dgm:cxn modelId="{D4EB9497-53F4-49F0-B706-19060AB40F56}" type="presOf" srcId="{515A2CB6-1E02-4E4A-8B7E-3A8122E4E9C9}" destId="{B604B583-5E4C-4B1C-8583-4717728225CC}" srcOrd="1" destOrd="1" presId="urn:microsoft.com/office/officeart/2005/8/layout/vProcess5"/>
    <dgm:cxn modelId="{B0C4F404-E60F-4BD0-AC7A-13AE7D86D2ED}" type="presOf" srcId="{7CBD14AC-C507-4F00-9431-10C6C82C3C43}" destId="{07022EBE-DB3E-4CFA-B330-880A9ECBFDF5}" srcOrd="1" destOrd="1" presId="urn:microsoft.com/office/officeart/2005/8/layout/vProcess5"/>
    <dgm:cxn modelId="{8EB38300-108F-4242-A653-5788A0C3F094}" type="presOf" srcId="{B8654E9E-3611-4E1C-8E56-D4931CCD1834}" destId="{0D6E1C73-5EFE-4155-BDE9-7BCC4F80591D}" srcOrd="1" destOrd="0" presId="urn:microsoft.com/office/officeart/2005/8/layout/vProcess5"/>
    <dgm:cxn modelId="{29F68216-FBF6-41B4-BAE4-6586499A7EF9}" type="presOf" srcId="{005C0F86-DADE-4776-9106-969120B020CB}" destId="{320AF4BF-6252-4E58-AF58-DF53431DFBD7}" srcOrd="0" destOrd="1" presId="urn:microsoft.com/office/officeart/2005/8/layout/vProcess5"/>
    <dgm:cxn modelId="{7DD5B058-DA17-4A1F-B7A3-B3868251DA53}" type="presOf" srcId="{00B85C53-D2DA-41DB-8F46-39BFF8E32630}" destId="{668A7BBF-A4C6-49E8-84AF-2A957221ADDB}" srcOrd="0" destOrd="0" presId="urn:microsoft.com/office/officeart/2005/8/layout/vProcess5"/>
    <dgm:cxn modelId="{2AB1A24B-A977-4681-AD4A-4DBD666B2049}" type="presOf" srcId="{4612693C-5DE6-4F00-9669-83AE92064824}" destId="{D1902401-A867-4CEC-8B34-9BEBE176A345}" srcOrd="0" destOrd="2" presId="urn:microsoft.com/office/officeart/2005/8/layout/vProcess5"/>
    <dgm:cxn modelId="{D4DD8563-72F5-4A7D-A2DE-8190B390FA9A}" type="presParOf" srcId="{D29906BA-7246-4ACA-A76A-0C61C819F688}" destId="{295A1E63-1758-4D17-A89C-BE6F503196C7}" srcOrd="0" destOrd="0" presId="urn:microsoft.com/office/officeart/2005/8/layout/vProcess5"/>
    <dgm:cxn modelId="{D03AAE4C-2E99-4C12-839D-14517955B4EE}" type="presParOf" srcId="{D29906BA-7246-4ACA-A76A-0C61C819F688}" destId="{86560E69-4362-44D8-9407-F5FE1D11E256}" srcOrd="1" destOrd="0" presId="urn:microsoft.com/office/officeart/2005/8/layout/vProcess5"/>
    <dgm:cxn modelId="{4A745849-14A3-43FF-B085-CB3F91F7B43C}" type="presParOf" srcId="{D29906BA-7246-4ACA-A76A-0C61C819F688}" destId="{320AF4BF-6252-4E58-AF58-DF53431DFBD7}" srcOrd="2" destOrd="0" presId="urn:microsoft.com/office/officeart/2005/8/layout/vProcess5"/>
    <dgm:cxn modelId="{A9B013A1-2B7A-4539-B3F2-DEE2B23778EC}" type="presParOf" srcId="{D29906BA-7246-4ACA-A76A-0C61C819F688}" destId="{915602E3-10AF-4323-B3DD-0EC5570AF465}" srcOrd="3" destOrd="0" presId="urn:microsoft.com/office/officeart/2005/8/layout/vProcess5"/>
    <dgm:cxn modelId="{CCBBFDBF-D291-4D68-BC44-D893C64F2EF3}" type="presParOf" srcId="{D29906BA-7246-4ACA-A76A-0C61C819F688}" destId="{D1902401-A867-4CEC-8B34-9BEBE176A345}" srcOrd="4" destOrd="0" presId="urn:microsoft.com/office/officeart/2005/8/layout/vProcess5"/>
    <dgm:cxn modelId="{99F5FC7F-9961-48A5-A751-00ADAF58BA7A}" type="presParOf" srcId="{D29906BA-7246-4ACA-A76A-0C61C819F688}" destId="{668A7BBF-A4C6-49E8-84AF-2A957221ADDB}" srcOrd="5" destOrd="0" presId="urn:microsoft.com/office/officeart/2005/8/layout/vProcess5"/>
    <dgm:cxn modelId="{16F64E2D-B75E-44E1-9916-57EBD8327486}" type="presParOf" srcId="{D29906BA-7246-4ACA-A76A-0C61C819F688}" destId="{63F6EFDA-9509-40ED-864B-5CC3C4FC68EB}" srcOrd="6" destOrd="0" presId="urn:microsoft.com/office/officeart/2005/8/layout/vProcess5"/>
    <dgm:cxn modelId="{B4220883-974C-4782-A9EA-0E660B86C918}" type="presParOf" srcId="{D29906BA-7246-4ACA-A76A-0C61C819F688}" destId="{1A392755-8169-4493-9BB7-E3004CB05441}" srcOrd="7" destOrd="0" presId="urn:microsoft.com/office/officeart/2005/8/layout/vProcess5"/>
    <dgm:cxn modelId="{A233E0AA-32E3-4A82-8D8C-41A1C7EACFBF}" type="presParOf" srcId="{D29906BA-7246-4ACA-A76A-0C61C819F688}" destId="{61B391B9-F539-4A54-A3BA-91CA4D988AB3}" srcOrd="8" destOrd="0" presId="urn:microsoft.com/office/officeart/2005/8/layout/vProcess5"/>
    <dgm:cxn modelId="{2ACE6EB7-F033-4FC0-A29A-D7B82807B20F}" type="presParOf" srcId="{D29906BA-7246-4ACA-A76A-0C61C819F688}" destId="{0D6E1C73-5EFE-4155-BDE9-7BCC4F80591D}" srcOrd="9" destOrd="0" presId="urn:microsoft.com/office/officeart/2005/8/layout/vProcess5"/>
    <dgm:cxn modelId="{007D1E71-BEED-4790-8751-2EF8870B3F87}" type="presParOf" srcId="{D29906BA-7246-4ACA-A76A-0C61C819F688}" destId="{07022EBE-DB3E-4CFA-B330-880A9ECBFDF5}" srcOrd="10" destOrd="0" presId="urn:microsoft.com/office/officeart/2005/8/layout/vProcess5"/>
    <dgm:cxn modelId="{E59FE2CC-EBE2-4738-B640-6F719266F374}" type="presParOf" srcId="{D29906BA-7246-4ACA-A76A-0C61C819F688}" destId="{B604B583-5E4C-4B1C-8583-4717728225CC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EB7B2C-4780-4BDF-816C-15E2F379BBB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8D366CA-7894-4907-850B-570AB11DF480}">
      <dgm:prSet phldrT="[Texto]"/>
      <dgm:spPr>
        <a:solidFill>
          <a:srgbClr val="FF9933"/>
        </a:solidFill>
      </dgm:spPr>
      <dgm:t>
        <a:bodyPr/>
        <a:lstStyle/>
        <a:p>
          <a:r>
            <a:rPr lang="es-MX" dirty="0" smtClean="0">
              <a:latin typeface="Arial" pitchFamily="34" charset="0"/>
              <a:cs typeface="Arial" pitchFamily="34" charset="0"/>
            </a:rPr>
            <a:t>Docente capacitado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F4636A1C-5170-4F3E-800D-158E0B712288}" type="parTrans" cxnId="{1B6A4DAC-5CCC-42C4-8FAE-49A6B3645B82}">
      <dgm:prSet/>
      <dgm:spPr/>
      <dgm:t>
        <a:bodyPr/>
        <a:lstStyle/>
        <a:p>
          <a:endParaRPr lang="en-US"/>
        </a:p>
      </dgm:t>
    </dgm:pt>
    <dgm:pt modelId="{83C1DCAC-FF7C-4147-8021-A2D6C62C8DD9}" type="sibTrans" cxnId="{1B6A4DAC-5CCC-42C4-8FAE-49A6B3645B82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759363C2-9E91-4EBB-BA86-BB51D0BF5A6B}">
      <dgm:prSet phldrT="[Texto]"/>
      <dgm:spPr>
        <a:solidFill>
          <a:srgbClr val="FF9933"/>
        </a:solidFill>
      </dgm:spPr>
      <dgm:t>
        <a:bodyPr/>
        <a:lstStyle/>
        <a:p>
          <a:r>
            <a:rPr lang="es-MX" dirty="0" smtClean="0">
              <a:latin typeface="Arial" pitchFamily="34" charset="0"/>
              <a:cs typeface="Arial" pitchFamily="34" charset="0"/>
            </a:rPr>
            <a:t>RESEMS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AA5803E5-7CEF-4023-A0D5-A721F5AC54C8}" type="parTrans" cxnId="{BB120333-D513-46CE-88A4-DBE5665CD0B8}">
      <dgm:prSet/>
      <dgm:spPr/>
      <dgm:t>
        <a:bodyPr/>
        <a:lstStyle/>
        <a:p>
          <a:endParaRPr lang="en-US"/>
        </a:p>
      </dgm:t>
    </dgm:pt>
    <dgm:pt modelId="{F74D8193-F5FF-4005-A995-89C509BABB9A}" type="sibTrans" cxnId="{BB120333-D513-46CE-88A4-DBE5665CD0B8}">
      <dgm:prSet/>
      <dgm:spPr/>
      <dgm:t>
        <a:bodyPr/>
        <a:lstStyle/>
        <a:p>
          <a:endParaRPr lang="en-US"/>
        </a:p>
      </dgm:t>
    </dgm:pt>
    <dgm:pt modelId="{B5299152-DFB1-4F49-9FA1-D2BC9C4345D2}" type="pres">
      <dgm:prSet presAssocID="{4BEB7B2C-4780-4BDF-816C-15E2F379BBB4}" presName="Name0" presStyleCnt="0">
        <dgm:presLayoutVars>
          <dgm:dir/>
          <dgm:resizeHandles val="exact"/>
        </dgm:presLayoutVars>
      </dgm:prSet>
      <dgm:spPr/>
    </dgm:pt>
    <dgm:pt modelId="{CA1A655B-F66C-49AB-B118-2D631641B045}" type="pres">
      <dgm:prSet presAssocID="{F8D366CA-7894-4907-850B-570AB11DF480}" presName="node" presStyleLbl="node1" presStyleIdx="0" presStyleCnt="2" custScaleX="37396" custScaleY="239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3947A4-4538-4A52-BE37-AB8307E72C71}" type="pres">
      <dgm:prSet presAssocID="{83C1DCAC-FF7C-4147-8021-A2D6C62C8DD9}" presName="sibTrans" presStyleLbl="sibTrans2D1" presStyleIdx="0" presStyleCnt="1" custScaleX="54123" custScaleY="51883" custLinFactNeighborX="39296" custLinFactNeighborY="-2278"/>
      <dgm:spPr/>
      <dgm:t>
        <a:bodyPr/>
        <a:lstStyle/>
        <a:p>
          <a:endParaRPr lang="en-US"/>
        </a:p>
      </dgm:t>
    </dgm:pt>
    <dgm:pt modelId="{46B553DA-274A-4BFE-9704-B6F3045731C7}" type="pres">
      <dgm:prSet presAssocID="{83C1DCAC-FF7C-4147-8021-A2D6C62C8DD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1739CFB7-763B-4319-9677-DD7931F49728}" type="pres">
      <dgm:prSet presAssocID="{759363C2-9E91-4EBB-BA86-BB51D0BF5A6B}" presName="node" presStyleLbl="node1" presStyleIdx="1" presStyleCnt="2" custScaleX="37396" custScaleY="239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B0BB7A-8FE4-4760-9FD1-7E884CD691FF}" type="presOf" srcId="{759363C2-9E91-4EBB-BA86-BB51D0BF5A6B}" destId="{1739CFB7-763B-4319-9677-DD7931F49728}" srcOrd="0" destOrd="0" presId="urn:microsoft.com/office/officeart/2005/8/layout/process1"/>
    <dgm:cxn modelId="{D4AE9127-BC04-4B36-8FCC-16E6AC038771}" type="presOf" srcId="{83C1DCAC-FF7C-4147-8021-A2D6C62C8DD9}" destId="{46B553DA-274A-4BFE-9704-B6F3045731C7}" srcOrd="1" destOrd="0" presId="urn:microsoft.com/office/officeart/2005/8/layout/process1"/>
    <dgm:cxn modelId="{6DB895B1-B4E1-497B-8067-C7AC92ACC620}" type="presOf" srcId="{F8D366CA-7894-4907-850B-570AB11DF480}" destId="{CA1A655B-F66C-49AB-B118-2D631641B045}" srcOrd="0" destOrd="0" presId="urn:microsoft.com/office/officeart/2005/8/layout/process1"/>
    <dgm:cxn modelId="{1B6A4DAC-5CCC-42C4-8FAE-49A6B3645B82}" srcId="{4BEB7B2C-4780-4BDF-816C-15E2F379BBB4}" destId="{F8D366CA-7894-4907-850B-570AB11DF480}" srcOrd="0" destOrd="0" parTransId="{F4636A1C-5170-4F3E-800D-158E0B712288}" sibTransId="{83C1DCAC-FF7C-4147-8021-A2D6C62C8DD9}"/>
    <dgm:cxn modelId="{C92D0605-CCF3-47A8-B41C-6A1159E6DB33}" type="presOf" srcId="{83C1DCAC-FF7C-4147-8021-A2D6C62C8DD9}" destId="{CC3947A4-4538-4A52-BE37-AB8307E72C71}" srcOrd="0" destOrd="0" presId="urn:microsoft.com/office/officeart/2005/8/layout/process1"/>
    <dgm:cxn modelId="{D5EF7C5C-D9B1-4E2D-812C-774B099740BC}" type="presOf" srcId="{4BEB7B2C-4780-4BDF-816C-15E2F379BBB4}" destId="{B5299152-DFB1-4F49-9FA1-D2BC9C4345D2}" srcOrd="0" destOrd="0" presId="urn:microsoft.com/office/officeart/2005/8/layout/process1"/>
    <dgm:cxn modelId="{BB120333-D513-46CE-88A4-DBE5665CD0B8}" srcId="{4BEB7B2C-4780-4BDF-816C-15E2F379BBB4}" destId="{759363C2-9E91-4EBB-BA86-BB51D0BF5A6B}" srcOrd="1" destOrd="0" parTransId="{AA5803E5-7CEF-4023-A0D5-A721F5AC54C8}" sibTransId="{F74D8193-F5FF-4005-A995-89C509BABB9A}"/>
    <dgm:cxn modelId="{A35AC38B-53F5-461B-BA54-3863754FFD10}" type="presParOf" srcId="{B5299152-DFB1-4F49-9FA1-D2BC9C4345D2}" destId="{CA1A655B-F66C-49AB-B118-2D631641B045}" srcOrd="0" destOrd="0" presId="urn:microsoft.com/office/officeart/2005/8/layout/process1"/>
    <dgm:cxn modelId="{5982C2D3-68F2-487D-9469-F67CABA21DC0}" type="presParOf" srcId="{B5299152-DFB1-4F49-9FA1-D2BC9C4345D2}" destId="{CC3947A4-4538-4A52-BE37-AB8307E72C71}" srcOrd="1" destOrd="0" presId="urn:microsoft.com/office/officeart/2005/8/layout/process1"/>
    <dgm:cxn modelId="{77DEFEB0-0C6C-4616-80A3-0ED0DA8F5522}" type="presParOf" srcId="{CC3947A4-4538-4A52-BE37-AB8307E72C71}" destId="{46B553DA-274A-4BFE-9704-B6F3045731C7}" srcOrd="0" destOrd="0" presId="urn:microsoft.com/office/officeart/2005/8/layout/process1"/>
    <dgm:cxn modelId="{9D47E1DA-0384-4070-A6D4-6263A55F42C4}" type="presParOf" srcId="{B5299152-DFB1-4F49-9FA1-D2BC9C4345D2}" destId="{1739CFB7-763B-4319-9677-DD7931F49728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560E69-4362-44D8-9407-F5FE1D11E256}">
      <dsp:nvSpPr>
        <dsp:cNvPr id="0" name=""/>
        <dsp:cNvSpPr/>
      </dsp:nvSpPr>
      <dsp:spPr>
        <a:xfrm>
          <a:off x="0" y="0"/>
          <a:ext cx="6451916" cy="1013872"/>
        </a:xfrm>
        <a:prstGeom prst="roundRect">
          <a:avLst>
            <a:gd name="adj" fmla="val 1000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Taller de formación en competencias</a:t>
          </a:r>
          <a:endParaRPr lang="es-MX" sz="13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 </a:t>
          </a:r>
          <a:r>
            <a:rPr lang="es-MX" sz="1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17-18 de agosto 2011 en la Ciudad de México.</a:t>
          </a:r>
          <a:endParaRPr lang="es-MX" sz="1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Participantes: </a:t>
          </a:r>
          <a:r>
            <a:rPr lang="es-MX" sz="1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100 personas de 32 Entidades Federativas.</a:t>
          </a:r>
          <a:endParaRPr lang="es-MX" sz="1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000" kern="1200" dirty="0">
            <a:solidFill>
              <a:schemeClr val="tx1"/>
            </a:solidFill>
          </a:endParaRPr>
        </a:p>
      </dsp:txBody>
      <dsp:txXfrm>
        <a:off x="29695" y="29695"/>
        <a:ext cx="5272197" cy="954482"/>
      </dsp:txXfrm>
    </dsp:sp>
    <dsp:sp modelId="{320AF4BF-6252-4E58-AF58-DF53431DFBD7}">
      <dsp:nvSpPr>
        <dsp:cNvPr id="0" name=""/>
        <dsp:cNvSpPr/>
      </dsp:nvSpPr>
      <dsp:spPr>
        <a:xfrm>
          <a:off x="540348" y="1198213"/>
          <a:ext cx="6451916" cy="1013872"/>
        </a:xfrm>
        <a:prstGeom prst="roundRect">
          <a:avLst>
            <a:gd name="adj" fmla="val 1000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Replicación de conceptos y metodología</a:t>
          </a:r>
          <a:endParaRPr lang="es-MX" sz="13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</a:t>
          </a:r>
          <a:r>
            <a:rPr lang="es-MX" sz="1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3ª o 4ª semana de septiembre 2011 en diferentes sedes de las Entidades Federativas.</a:t>
          </a:r>
          <a:endParaRPr lang="es-MX" sz="1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Participantes</a:t>
          </a:r>
          <a:r>
            <a:rPr lang="es-MX" sz="1000" b="1" kern="120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: </a:t>
          </a:r>
          <a:r>
            <a:rPr lang="es-MX" sz="1000" kern="120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personal docente </a:t>
          </a:r>
          <a:r>
            <a:rPr lang="es-MX" sz="1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y administrativo de escuelas Construye T en cada Entidad.</a:t>
          </a:r>
          <a:endParaRPr lang="es-MX" sz="1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70043" y="1227908"/>
        <a:ext cx="5193161" cy="954482"/>
      </dsp:txXfrm>
    </dsp:sp>
    <dsp:sp modelId="{915602E3-10AF-4323-B3DD-0EC5570AF465}">
      <dsp:nvSpPr>
        <dsp:cNvPr id="0" name=""/>
        <dsp:cNvSpPr/>
      </dsp:nvSpPr>
      <dsp:spPr>
        <a:xfrm>
          <a:off x="1072631" y="2396426"/>
          <a:ext cx="6451916" cy="1013872"/>
        </a:xfrm>
        <a:prstGeom prst="roundRect">
          <a:avLst>
            <a:gd name="adj" fmla="val 1000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Distribución de Materiales</a:t>
          </a:r>
          <a:endParaRPr lang="es-MX" sz="13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 </a:t>
          </a:r>
          <a:r>
            <a:rPr lang="es-MX" sz="1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2ª o 3ª semana de septiembre 2011.</a:t>
          </a:r>
          <a:endParaRPr lang="es-MX" sz="1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Materiales: </a:t>
          </a:r>
          <a:r>
            <a:rPr lang="es-MX" sz="1000" b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discos compactos con el </a:t>
          </a: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«Taller Jóvenes Productivos».</a:t>
          </a:r>
          <a:endParaRPr lang="es-MX" sz="1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102326" y="2426121"/>
        <a:ext cx="5201226" cy="954482"/>
      </dsp:txXfrm>
    </dsp:sp>
    <dsp:sp modelId="{D1902401-A867-4CEC-8B34-9BEBE176A345}">
      <dsp:nvSpPr>
        <dsp:cNvPr id="0" name=""/>
        <dsp:cNvSpPr/>
      </dsp:nvSpPr>
      <dsp:spPr>
        <a:xfrm>
          <a:off x="1612979" y="3594639"/>
          <a:ext cx="6451916" cy="1013872"/>
        </a:xfrm>
        <a:prstGeom prst="roundRect">
          <a:avLst>
            <a:gd name="adj" fmla="val 1000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Semana Nacional de la Productividad</a:t>
          </a:r>
          <a:endParaRPr lang="es-MX" sz="13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Fecha: </a:t>
          </a:r>
          <a:r>
            <a:rPr lang="es-MX" sz="1000" b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 partir del 17 de octubre </a:t>
          </a:r>
          <a:r>
            <a:rPr lang="es-MX" sz="1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2011.</a:t>
          </a:r>
          <a:endParaRPr lang="es-MX" sz="1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Participantes: </a:t>
          </a:r>
          <a:r>
            <a:rPr lang="es-MX" sz="1000" b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escuelas incorporadas al Programa Construye T.</a:t>
          </a:r>
          <a:endParaRPr lang="es-MX" sz="1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642674" y="3624334"/>
        <a:ext cx="5193161" cy="954482"/>
      </dsp:txXfrm>
    </dsp:sp>
    <dsp:sp modelId="{668A7BBF-A4C6-49E8-84AF-2A957221ADDB}">
      <dsp:nvSpPr>
        <dsp:cNvPr id="0" name=""/>
        <dsp:cNvSpPr/>
      </dsp:nvSpPr>
      <dsp:spPr>
        <a:xfrm>
          <a:off x="5792899" y="776534"/>
          <a:ext cx="659017" cy="65901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100" kern="1200"/>
        </a:p>
      </dsp:txBody>
      <dsp:txXfrm>
        <a:off x="5941178" y="776534"/>
        <a:ext cx="362459" cy="495910"/>
      </dsp:txXfrm>
    </dsp:sp>
    <dsp:sp modelId="{63F6EFDA-9509-40ED-864B-5CC3C4FC68EB}">
      <dsp:nvSpPr>
        <dsp:cNvPr id="0" name=""/>
        <dsp:cNvSpPr/>
      </dsp:nvSpPr>
      <dsp:spPr>
        <a:xfrm>
          <a:off x="6333247" y="1974747"/>
          <a:ext cx="659017" cy="65901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100" kern="1200"/>
        </a:p>
      </dsp:txBody>
      <dsp:txXfrm>
        <a:off x="6481526" y="1974747"/>
        <a:ext cx="362459" cy="495910"/>
      </dsp:txXfrm>
    </dsp:sp>
    <dsp:sp modelId="{1A392755-8169-4493-9BB7-E3004CB05441}">
      <dsp:nvSpPr>
        <dsp:cNvPr id="0" name=""/>
        <dsp:cNvSpPr/>
      </dsp:nvSpPr>
      <dsp:spPr>
        <a:xfrm>
          <a:off x="6865530" y="3172960"/>
          <a:ext cx="659017" cy="65901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100" kern="1200"/>
        </a:p>
      </dsp:txBody>
      <dsp:txXfrm>
        <a:off x="7013809" y="3172960"/>
        <a:ext cx="362459" cy="4959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1A655B-F66C-49AB-B118-2D631641B045}">
      <dsp:nvSpPr>
        <dsp:cNvPr id="0" name=""/>
        <dsp:cNvSpPr/>
      </dsp:nvSpPr>
      <dsp:spPr>
        <a:xfrm>
          <a:off x="4005" y="312298"/>
          <a:ext cx="2529419" cy="970832"/>
        </a:xfrm>
        <a:prstGeom prst="roundRect">
          <a:avLst>
            <a:gd name="adj" fmla="val 1000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>
              <a:latin typeface="Arial" pitchFamily="34" charset="0"/>
              <a:cs typeface="Arial" pitchFamily="34" charset="0"/>
            </a:rPr>
            <a:t>Docente capacitado</a:t>
          </a:r>
          <a:endParaRPr lang="en-US" sz="2600" kern="1200" dirty="0">
            <a:latin typeface="Arial" pitchFamily="34" charset="0"/>
            <a:cs typeface="Arial" pitchFamily="34" charset="0"/>
          </a:endParaRPr>
        </a:p>
      </dsp:txBody>
      <dsp:txXfrm>
        <a:off x="32440" y="340733"/>
        <a:ext cx="2472549" cy="913962"/>
      </dsp:txXfrm>
    </dsp:sp>
    <dsp:sp modelId="{CC3947A4-4538-4A52-BE37-AB8307E72C71}">
      <dsp:nvSpPr>
        <dsp:cNvPr id="0" name=""/>
        <dsp:cNvSpPr/>
      </dsp:nvSpPr>
      <dsp:spPr>
        <a:xfrm>
          <a:off x="4102218" y="347492"/>
          <a:ext cx="776092" cy="8277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4102218" y="513043"/>
        <a:ext cx="543264" cy="496654"/>
      </dsp:txXfrm>
    </dsp:sp>
    <dsp:sp modelId="{1739CFB7-763B-4319-9677-DD7931F49728}">
      <dsp:nvSpPr>
        <dsp:cNvPr id="0" name=""/>
        <dsp:cNvSpPr/>
      </dsp:nvSpPr>
      <dsp:spPr>
        <a:xfrm>
          <a:off x="5238975" y="312298"/>
          <a:ext cx="2529419" cy="970832"/>
        </a:xfrm>
        <a:prstGeom prst="roundRect">
          <a:avLst>
            <a:gd name="adj" fmla="val 1000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>
              <a:latin typeface="Arial" pitchFamily="34" charset="0"/>
              <a:cs typeface="Arial" pitchFamily="34" charset="0"/>
            </a:rPr>
            <a:t>RESEMS</a:t>
          </a:r>
          <a:endParaRPr lang="en-US" sz="2600" kern="1200" dirty="0">
            <a:latin typeface="Arial" pitchFamily="34" charset="0"/>
            <a:cs typeface="Arial" pitchFamily="34" charset="0"/>
          </a:endParaRPr>
        </a:p>
      </dsp:txBody>
      <dsp:txXfrm>
        <a:off x="5267410" y="340733"/>
        <a:ext cx="2472549" cy="9139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t" anchorCtr="0" compatLnSpc="1">
            <a:prstTxWarp prst="textNoShape">
              <a:avLst/>
            </a:prstTxWarp>
          </a:bodyPr>
          <a:lstStyle>
            <a:lvl1pPr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t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1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8908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b" anchorCtr="0" compatLnSpc="1">
            <a:prstTxWarp prst="textNoShape">
              <a:avLst/>
            </a:prstTxWarp>
          </a:bodyPr>
          <a:lstStyle>
            <a:lvl1pPr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1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380538"/>
            <a:ext cx="28908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b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9EAFE82-C53F-4D8B-B74F-79B60B2A8F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29023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t" anchorCtr="0" compatLnSpc="1">
            <a:prstTxWarp prst="textNoShape">
              <a:avLst/>
            </a:prstTxWarp>
          </a:bodyPr>
          <a:lstStyle>
            <a:lvl1pPr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t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67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91063"/>
            <a:ext cx="533717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8908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b" anchorCtr="0" compatLnSpc="1">
            <a:prstTxWarp prst="textNoShape">
              <a:avLst/>
            </a:prstTxWarp>
          </a:bodyPr>
          <a:lstStyle>
            <a:lvl1pPr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6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380538"/>
            <a:ext cx="28908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6" tIns="45953" rIns="91906" bIns="45953" numCol="1" anchor="b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68998943-6AEB-4BE9-9673-332B38EB476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21656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156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DAB147FD-45D7-43D6-A768-95F3DA0F03D7}" type="slidenum">
              <a:rPr lang="es-ES" sz="1200" smtClean="0">
                <a:latin typeface="Arial" charset="0"/>
              </a:rPr>
              <a:pPr eaLnBrk="1" hangingPunct="1"/>
              <a:t>1</a:t>
            </a:fld>
            <a:endParaRPr lang="es-ES" sz="120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13005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defTabSz="923925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defTabSz="923925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defTabSz="923925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defTabSz="923925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053FD324-8157-4211-B895-E264DF4ADFCE}" type="slidenum">
              <a:rPr lang="es-ES" sz="1200" smtClean="0">
                <a:latin typeface="Arial" charset="0"/>
              </a:rPr>
              <a:pPr eaLnBrk="1" hangingPunct="1"/>
              <a:t>2</a:t>
            </a:fld>
            <a:endParaRPr lang="es-ES" sz="120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156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defTabSz="919163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DAB147FD-45D7-43D6-A768-95F3DA0F03D7}" type="slidenum">
              <a:rPr lang="es-ES" sz="1200" smtClean="0">
                <a:latin typeface="Arial" charset="0"/>
              </a:rPr>
              <a:pPr eaLnBrk="1" hangingPunct="1"/>
              <a:t>18</a:t>
            </a:fld>
            <a:endParaRPr lang="es-ES" sz="120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FAF1D-3FB8-4EAD-802E-637DD746B00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A1959-A4B9-4EB2-A600-7F3F7F429F4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F2FC9-5BCC-48D2-96A8-00268DE9840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9B4A4-0515-4540-A7A6-238DBD57D91A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EA46A-2851-4CEA-823C-57AD0CA28CE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D7569-E725-45A7-8121-4C31A26BEA6D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2E4B1-DBFF-46C0-A6DA-31B670029A9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49229-4B1A-4B08-8017-9CBAA0BBFD58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4EDD0-1F0B-44EC-9061-5CEFABBEB51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65096-736C-42B3-A9B6-EC003ACC677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06F21-B198-4131-9C96-41EB0D09EEF0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Clic para editar estilo título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71FBAE8F-EBF9-4144-99C7-9E79265CE8A0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C:\Users\ItziarGonzalez\AppData\Local\Microsoft\Windows\Temporary Internet Files\Content.Outlook\ZN9N7EDR\CONSTRUYE T CURV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2928938"/>
            <a:ext cx="53975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1 Título"/>
          <p:cNvSpPr txBox="1">
            <a:spLocks/>
          </p:cNvSpPr>
          <p:nvPr/>
        </p:nvSpPr>
        <p:spPr bwMode="auto">
          <a:xfrm>
            <a:off x="0" y="5786438"/>
            <a:ext cx="9144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/>
            <a:r>
              <a:rPr lang="es-ES" sz="1800" b="1" cap="small" dirty="0">
                <a:solidFill>
                  <a:srgbClr val="0E1E20"/>
                </a:solidFill>
                <a:latin typeface="Arial" charset="0"/>
              </a:rPr>
              <a:t/>
            </a:r>
            <a:br>
              <a:rPr lang="es-ES" sz="1800" b="1" cap="small" dirty="0">
                <a:solidFill>
                  <a:srgbClr val="0E1E20"/>
                </a:solidFill>
                <a:latin typeface="Arial" charset="0"/>
              </a:rPr>
            </a:br>
            <a:r>
              <a:rPr lang="es-ES" sz="1800" b="1" cap="small" dirty="0">
                <a:solidFill>
                  <a:srgbClr val="0E1E20"/>
                </a:solidFill>
                <a:latin typeface="Arial" charset="0"/>
              </a:rPr>
              <a:t>Subsecretaria de Educación </a:t>
            </a:r>
            <a:r>
              <a:rPr lang="es-ES" sz="1800" b="1" cap="small">
                <a:solidFill>
                  <a:srgbClr val="0E1E20"/>
                </a:solidFill>
                <a:latin typeface="Arial" charset="0"/>
              </a:rPr>
              <a:t>Media </a:t>
            </a:r>
            <a:r>
              <a:rPr lang="es-ES" sz="1800" b="1" cap="small" smtClean="0">
                <a:solidFill>
                  <a:srgbClr val="0E1E20"/>
                </a:solidFill>
                <a:latin typeface="Arial" charset="0"/>
              </a:rPr>
              <a:t>Superior</a:t>
            </a:r>
            <a:endParaRPr lang="es-ES" sz="1800" b="1" cap="small" dirty="0">
              <a:solidFill>
                <a:srgbClr val="0E1E2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29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TALLER  DE FORMACIÓN EN COMPETENCIAS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«Taller de formación en competencias de productividad y empleabilidad»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tuvo lugar los días 17 y 18 de agosto permitiendo a los participantes: </a:t>
            </a:r>
          </a:p>
          <a:p>
            <a:pPr marL="0" indent="0" algn="just">
              <a:buNone/>
            </a:pPr>
            <a:endParaRPr lang="es-ES" sz="1000" dirty="0"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§"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Sensibilizarse sobre la importancia de promover los valores asociados a la productividad y empleabilidad en los estudiantes.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Conocer las etapas de la 2ª Semana Nacional de la Productividad, y cada una de sus actividades. 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Adquirir los conceptos y metodología del «Taller Jóvenes Productivos».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Obtener los conocimientos básicos para replicar contenidos en cada una de sus Entidades Federativas.</a:t>
            </a:r>
          </a:p>
          <a:p>
            <a:pPr marL="457200" lvl="1" indent="0" algn="just">
              <a:buNone/>
            </a:pPr>
            <a:endParaRPr lang="es-ES" sz="1600" b="1" dirty="0">
              <a:latin typeface="Arial" pitchFamily="34" charset="0"/>
              <a:cs typeface="Arial" pitchFamily="34" charset="0"/>
            </a:endParaRPr>
          </a:p>
          <a:p>
            <a:pPr marL="457200" lvl="1" indent="0" algn="r">
              <a:buNone/>
            </a:pPr>
            <a:r>
              <a:rPr lang="es-ES" sz="16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Ver agenda preliminar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1996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TALLER  DE FORMACIÓN EN COMPETENCIAS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Resultados: 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92 docentes capacitados, provenientes de las 32 Entidades Federativas.</a:t>
            </a:r>
          </a:p>
          <a:p>
            <a:pPr lvl="2" algn="just">
              <a:buFont typeface="Wingdings" pitchFamily="2" charset="2"/>
              <a:buChar char="§"/>
            </a:pPr>
            <a:r>
              <a:rPr lang="es-ES" sz="1500" dirty="0" smtClean="0">
                <a:latin typeface="Arial" pitchFamily="34" charset="0"/>
                <a:cs typeface="Arial" pitchFamily="34" charset="0"/>
              </a:rPr>
              <a:t>89% de los participantes consideró relevante los contenidos para su formación profesional.</a:t>
            </a:r>
          </a:p>
          <a:p>
            <a:pPr lvl="2" algn="just">
              <a:buFont typeface="Wingdings" pitchFamily="2" charset="2"/>
              <a:buChar char="§"/>
            </a:pPr>
            <a:r>
              <a:rPr lang="es-ES" sz="1500" dirty="0" smtClean="0">
                <a:latin typeface="Arial" pitchFamily="34" charset="0"/>
                <a:cs typeface="Arial" pitchFamily="34" charset="0"/>
              </a:rPr>
              <a:t>99% de los participantes confirmó recibir información suficiente respecto a los propósitos del Taller.</a:t>
            </a:r>
          </a:p>
          <a:p>
            <a:pPr lvl="2" algn="just">
              <a:buFont typeface="Wingdings" pitchFamily="2" charset="2"/>
              <a:buChar char="§"/>
            </a:pPr>
            <a:r>
              <a:rPr lang="es-ES" sz="1500" dirty="0" smtClean="0">
                <a:latin typeface="Arial" pitchFamily="34" charset="0"/>
                <a:cs typeface="Arial" pitchFamily="34" charset="0"/>
              </a:rPr>
              <a:t>89% de los participantes señaló que el Taller genera la capacidad para propiciar la reflexión.</a:t>
            </a:r>
          </a:p>
          <a:p>
            <a:pPr marL="0" indent="0" algn="just">
              <a:buNone/>
            </a:pPr>
            <a:endParaRPr lang="es-E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11</a:t>
            </a:fld>
            <a:endParaRPr lang="es-ES_tradnl"/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036" y="4422107"/>
            <a:ext cx="2513925" cy="1671189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412" y="4422108"/>
            <a:ext cx="2513924" cy="167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8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REPLICACIÓN DE CONCEPTOS Y METODOLOGÍA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El objetivo es sensibilizar a un número mayor de personal docente o administrativo, pertenecientes a escuelas que participan en el Programa Construye T, sobre la metodología, conceptos y conocimientos adquiridos en el «Taller de formación en competencias de productividad y empleabilidad».</a:t>
            </a:r>
          </a:p>
          <a:p>
            <a:pPr marL="0" indent="0" algn="just">
              <a:buNone/>
            </a:pPr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Lo anterior, a fin de garantizar un adecuado desarrollo de las actividades previstas para la 2ª Semana Nacional de la Productividad.</a:t>
            </a:r>
          </a:p>
          <a:p>
            <a:pPr marL="0" indent="0" algn="just">
              <a:buNone/>
            </a:pPr>
            <a:endParaRPr lang="es-ES" sz="1000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En coordinación con las Representaciones Estatales de la Subsecretaría de Educación Media Superior (RESEMS), serán habilitadas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sedes para las sesiones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en cada Entidad Federativa.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6623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REPLICACIÓN DE CONCEPTOS Y METODOLOGÍA</a:t>
            </a:r>
            <a:br>
              <a:rPr lang="es-ES" sz="2800" b="1" dirty="0" smtClean="0">
                <a:latin typeface="Arial" pitchFamily="34" charset="0"/>
              </a:rPr>
            </a:br>
            <a:r>
              <a:rPr lang="es-ES" sz="2000" b="1" dirty="0" smtClean="0">
                <a:solidFill>
                  <a:schemeClr val="bg2"/>
                </a:solidFill>
                <a:latin typeface="Arial" pitchFamily="34" charset="0"/>
              </a:rPr>
              <a:t>3-4 semana de septiembre</a:t>
            </a:r>
            <a:r>
              <a:rPr lang="es-ES" sz="2800" b="1" dirty="0" smtClean="0">
                <a:latin typeface="Arial" pitchFamily="34" charset="0"/>
              </a:rPr>
              <a:t/>
            </a:r>
            <a:br>
              <a:rPr lang="es-ES" sz="2800" b="1" dirty="0" smtClean="0">
                <a:latin typeface="Arial" pitchFamily="34" charset="0"/>
              </a:rPr>
            </a:br>
            <a:endParaRPr lang="es-ES" sz="2800" b="1" dirty="0" smtClean="0">
              <a:latin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13</a:t>
            </a:fld>
            <a:endParaRPr lang="es-ES_tradnl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7684753"/>
              </p:ext>
            </p:extLst>
          </p:nvPr>
        </p:nvGraphicFramePr>
        <p:xfrm>
          <a:off x="685800" y="1857364"/>
          <a:ext cx="7772400" cy="1595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2071670" y="3610277"/>
            <a:ext cx="5451044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SEDE ESTATAL PARA REPLICACIÓN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Elipse"/>
          <p:cNvSpPr/>
          <p:nvPr/>
        </p:nvSpPr>
        <p:spPr bwMode="auto">
          <a:xfrm>
            <a:off x="1357290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9" name="8 Elipse"/>
          <p:cNvSpPr/>
          <p:nvPr/>
        </p:nvSpPr>
        <p:spPr bwMode="auto">
          <a:xfrm>
            <a:off x="2143108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0" name="9 Elipse"/>
          <p:cNvSpPr/>
          <p:nvPr/>
        </p:nvSpPr>
        <p:spPr bwMode="auto">
          <a:xfrm>
            <a:off x="3000364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1" name="10 Elipse"/>
          <p:cNvSpPr/>
          <p:nvPr/>
        </p:nvSpPr>
        <p:spPr bwMode="auto">
          <a:xfrm>
            <a:off x="3857620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2" name="11 Elipse"/>
          <p:cNvSpPr/>
          <p:nvPr/>
        </p:nvSpPr>
        <p:spPr bwMode="auto">
          <a:xfrm>
            <a:off x="4714876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3" name="12 Elipse"/>
          <p:cNvSpPr/>
          <p:nvPr/>
        </p:nvSpPr>
        <p:spPr bwMode="auto">
          <a:xfrm>
            <a:off x="5572132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4" name="13 Elipse"/>
          <p:cNvSpPr/>
          <p:nvPr/>
        </p:nvSpPr>
        <p:spPr bwMode="auto">
          <a:xfrm>
            <a:off x="6357950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5" name="14 Elipse"/>
          <p:cNvSpPr/>
          <p:nvPr/>
        </p:nvSpPr>
        <p:spPr bwMode="auto">
          <a:xfrm>
            <a:off x="7286644" y="4429132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6" name="15 Elipse"/>
          <p:cNvSpPr/>
          <p:nvPr/>
        </p:nvSpPr>
        <p:spPr bwMode="auto">
          <a:xfrm>
            <a:off x="1357290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7" name="16 Elipse"/>
          <p:cNvSpPr/>
          <p:nvPr/>
        </p:nvSpPr>
        <p:spPr bwMode="auto">
          <a:xfrm>
            <a:off x="2143108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8" name="17 Elipse"/>
          <p:cNvSpPr/>
          <p:nvPr/>
        </p:nvSpPr>
        <p:spPr bwMode="auto">
          <a:xfrm>
            <a:off x="3000364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19" name="18 Elipse"/>
          <p:cNvSpPr/>
          <p:nvPr/>
        </p:nvSpPr>
        <p:spPr bwMode="auto">
          <a:xfrm>
            <a:off x="3857620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20" name="19 Elipse"/>
          <p:cNvSpPr/>
          <p:nvPr/>
        </p:nvSpPr>
        <p:spPr bwMode="auto">
          <a:xfrm>
            <a:off x="4714876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21" name="20 Elipse"/>
          <p:cNvSpPr/>
          <p:nvPr/>
        </p:nvSpPr>
        <p:spPr bwMode="auto">
          <a:xfrm>
            <a:off x="5572132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22" name="21 Elipse"/>
          <p:cNvSpPr/>
          <p:nvPr/>
        </p:nvSpPr>
        <p:spPr bwMode="auto">
          <a:xfrm>
            <a:off x="6357950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sp>
        <p:nvSpPr>
          <p:cNvPr id="23" name="22 Elipse"/>
          <p:cNvSpPr/>
          <p:nvPr/>
        </p:nvSpPr>
        <p:spPr bwMode="auto">
          <a:xfrm>
            <a:off x="7286644" y="5214950"/>
            <a:ext cx="571504" cy="57150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endParaRPr>
          </a:p>
        </p:txBody>
      </p:sp>
      <p:grpSp>
        <p:nvGrpSpPr>
          <p:cNvPr id="24" name="23 Grupo"/>
          <p:cNvGrpSpPr/>
          <p:nvPr/>
        </p:nvGrpSpPr>
        <p:grpSpPr>
          <a:xfrm rot="10800000">
            <a:off x="3653032" y="2199274"/>
            <a:ext cx="776092" cy="827756"/>
            <a:chOff x="3538737" y="383836"/>
            <a:chExt cx="776092" cy="827756"/>
          </a:xfrm>
        </p:grpSpPr>
        <p:sp>
          <p:nvSpPr>
            <p:cNvPr id="25" name="24 Flecha derecha"/>
            <p:cNvSpPr/>
            <p:nvPr/>
          </p:nvSpPr>
          <p:spPr>
            <a:xfrm>
              <a:off x="3538737" y="383836"/>
              <a:ext cx="776092" cy="82775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echa derecha 4"/>
            <p:cNvSpPr/>
            <p:nvPr/>
          </p:nvSpPr>
          <p:spPr>
            <a:xfrm>
              <a:off x="3538737" y="549387"/>
              <a:ext cx="543264" cy="4966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1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37672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DISTRIBUCIÓN DE MATERIALES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Con el propósito de garantizar el adecuado desarrollo de la 2ª Semana Nacional de la Productividad, será entregado un disco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compacto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que contenga el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«Taller Jóvenes Productivos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»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. Lo anterior, a cada escuela que participa en el Programa Construye T.</a:t>
            </a:r>
          </a:p>
          <a:p>
            <a:pPr algn="just">
              <a:buFont typeface="Wingdings" pitchFamily="2" charset="2"/>
              <a:buChar char="§"/>
            </a:pPr>
            <a:endParaRPr lang="es-ES" sz="2000" b="1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§"/>
            </a:pPr>
            <a:endParaRPr lang="es-ES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14</a:t>
            </a:fld>
            <a:endParaRPr lang="es-ES_tradnl"/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573015"/>
            <a:ext cx="2592288" cy="256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11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CONTENIDO DISCO COMPACTO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Taller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“Jóvenes Productivos”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Manual del Docente.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Presentación para el Docente.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Cuaderno del Participante.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Carta Descriptiva.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Diagnóstico (documento apoyo).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Formato de Reporte.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Tarjeta Informativa 1ª SNP.</a:t>
            </a:r>
            <a:endParaRPr lang="es-ES" sz="2000" b="1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§"/>
            </a:pPr>
            <a:endParaRPr lang="es-ES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15</a:t>
            </a:fld>
            <a:endParaRPr lang="es-ES_tradn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5742" t="27187" r="35547" b="26875"/>
          <a:stretch>
            <a:fillRect/>
          </a:stretch>
        </p:blipFill>
        <p:spPr bwMode="auto">
          <a:xfrm>
            <a:off x="5500694" y="3571876"/>
            <a:ext cx="271464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689192" y="4929198"/>
            <a:ext cx="404309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s-MX" sz="2000" dirty="0" smtClean="0">
                <a:latin typeface="Arial" pitchFamily="34" charset="0"/>
                <a:cs typeface="Arial" pitchFamily="34" charset="0"/>
              </a:rPr>
              <a:t>Los documentos también estarán </a:t>
            </a:r>
          </a:p>
          <a:p>
            <a:pPr algn="ctr"/>
            <a:r>
              <a:rPr lang="es-MX" sz="2000" dirty="0" smtClean="0">
                <a:latin typeface="Arial" pitchFamily="34" charset="0"/>
                <a:cs typeface="Arial" pitchFamily="34" charset="0"/>
              </a:rPr>
              <a:t>disponibles en Internet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2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2ª SEMANA NACIONAL DE LA PRODUCTIVIDAD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Fecha: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A partir del 17 de octubre da inicio las actividades previstas (Taller Jóvenes Productivos), permitiendo a las escuelas desarrollar las competencias que definan como prioritarias en su comunidad escolar. </a:t>
            </a:r>
          </a:p>
          <a:p>
            <a:pPr algn="just">
              <a:buFont typeface="Wingdings" pitchFamily="2" charset="2"/>
              <a:buChar char="§"/>
            </a:pPr>
            <a:endParaRPr lang="es-ES" sz="2000" b="1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es-ES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16</a:t>
            </a:fld>
            <a:endParaRPr lang="es-ES_tradnl"/>
          </a:p>
        </p:txBody>
      </p:sp>
      <p:pic>
        <p:nvPicPr>
          <p:cNvPr id="5" name="6 Imagen" descr="Tamaulipas_encuentro%20(1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382" y="3573016"/>
            <a:ext cx="336082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82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2 SEMANA NACIONAL DE LA PRODUCTIVIDAD</a:t>
            </a:r>
            <a:br>
              <a:rPr lang="es-ES" sz="2800" b="1" dirty="0" smtClean="0">
                <a:latin typeface="Arial" pitchFamily="34" charset="0"/>
              </a:rPr>
            </a:br>
            <a:endParaRPr lang="es-ES" sz="2800" b="1" dirty="0" smtClean="0">
              <a:latin typeface="Arial" pitchFamily="34" charset="0"/>
            </a:endParaRP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>
          <a:xfrm>
            <a:off x="685800" y="1714488"/>
            <a:ext cx="7772400" cy="4643470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Características generales:</a:t>
            </a:r>
          </a:p>
          <a:p>
            <a:pPr algn="just">
              <a:buNone/>
            </a:pPr>
            <a:endParaRPr lang="es-ES" sz="600" dirty="0" smtClean="0"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Actividades pueden desarrollarse a partir del 17 de octubre, hasta finales de noviembre del 2011.</a:t>
            </a:r>
          </a:p>
          <a:p>
            <a:pPr lvl="1" algn="just">
              <a:buFont typeface="Wingdings" pitchFamily="2" charset="2"/>
              <a:buChar char="Ø"/>
            </a:pPr>
            <a:endParaRPr lang="es-ES" sz="1800" dirty="0" smtClean="0"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Cada docente capacitado podrá coordinarse al interior de sus escuelas, con el </a:t>
            </a: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personal directivo, docente y administrativo 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para que el mayor número de estudiantes participe en las actividades. También podrá apoyarse en Tutorías.</a:t>
            </a:r>
          </a:p>
          <a:p>
            <a:pPr lvl="1" algn="just">
              <a:buFont typeface="Wingdings" pitchFamily="2" charset="2"/>
              <a:buChar char="Ø"/>
            </a:pPr>
            <a:endParaRPr lang="es-ES" sz="1800" dirty="0" smtClean="0"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La ruta ideal es poder desarrollar una </a:t>
            </a:r>
            <a:r>
              <a:rPr lang="es-ES" sz="1800" b="1" dirty="0" smtClean="0">
                <a:latin typeface="Arial" pitchFamily="34" charset="0"/>
                <a:cs typeface="Arial" pitchFamily="34" charset="0"/>
              </a:rPr>
              <a:t>competencia completa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, que incluye todas las actividades que están vinculadas a la misma. No obstante, posteriormente pueden desarrollar todas o algunas de las competencias restantes que consideren necesarias de acuerdo a las posibilidades de la escuela. 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17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81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C:\Users\ItziarGonzalez\AppData\Local\Microsoft\Windows\Temporary Internet Files\Content.Outlook\ZN9N7EDR\CONSTRUYE T CURV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2928938"/>
            <a:ext cx="53975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1 Título"/>
          <p:cNvSpPr txBox="1">
            <a:spLocks/>
          </p:cNvSpPr>
          <p:nvPr/>
        </p:nvSpPr>
        <p:spPr bwMode="auto">
          <a:xfrm>
            <a:off x="0" y="5786438"/>
            <a:ext cx="9144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/>
            <a:r>
              <a:rPr lang="es-ES" sz="1800" b="1" cap="small" dirty="0">
                <a:solidFill>
                  <a:srgbClr val="0E1E20"/>
                </a:solidFill>
                <a:latin typeface="Arial" charset="0"/>
              </a:rPr>
              <a:t/>
            </a:r>
            <a:br>
              <a:rPr lang="es-ES" sz="1800" b="1" cap="small" dirty="0">
                <a:solidFill>
                  <a:srgbClr val="0E1E20"/>
                </a:solidFill>
                <a:latin typeface="Arial" charset="0"/>
              </a:rPr>
            </a:br>
            <a:r>
              <a:rPr lang="es-ES" sz="1800" b="1" cap="small" dirty="0">
                <a:solidFill>
                  <a:srgbClr val="0E1E20"/>
                </a:solidFill>
                <a:latin typeface="Arial" charset="0"/>
              </a:rPr>
              <a:t>Subsecretaria de Educación </a:t>
            </a:r>
            <a:r>
              <a:rPr lang="es-ES" sz="1800" b="1" cap="small">
                <a:solidFill>
                  <a:srgbClr val="0E1E20"/>
                </a:solidFill>
                <a:latin typeface="Arial" charset="0"/>
              </a:rPr>
              <a:t>Media </a:t>
            </a:r>
            <a:r>
              <a:rPr lang="es-ES" sz="1800" b="1" cap="small" smtClean="0">
                <a:solidFill>
                  <a:srgbClr val="0E1E20"/>
                </a:solidFill>
                <a:latin typeface="Arial" charset="0"/>
              </a:rPr>
              <a:t>Superior</a:t>
            </a:r>
            <a:endParaRPr lang="es-ES" sz="1800" b="1" cap="small" dirty="0">
              <a:solidFill>
                <a:srgbClr val="0E1E2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1 Título"/>
          <p:cNvSpPr txBox="1">
            <a:spLocks/>
          </p:cNvSpPr>
          <p:nvPr/>
        </p:nvSpPr>
        <p:spPr bwMode="auto">
          <a:xfrm>
            <a:off x="0" y="5643563"/>
            <a:ext cx="9144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/>
            <a:endParaRPr lang="es-MX" sz="1600" b="1">
              <a:solidFill>
                <a:srgbClr val="0E1E20"/>
              </a:solidFill>
              <a:latin typeface="Arial" charset="0"/>
            </a:endParaRPr>
          </a:p>
        </p:txBody>
      </p:sp>
      <p:sp>
        <p:nvSpPr>
          <p:cNvPr id="5325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s-MX"/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s-ES" sz="1100">
                <a:latin typeface="Arial" charset="0"/>
              </a:rPr>
              <a:t>	   	</a:t>
            </a:r>
            <a:endParaRPr lang="es-ES" sz="1800">
              <a:latin typeface="Arial" charset="0"/>
            </a:endParaRPr>
          </a:p>
        </p:txBody>
      </p:sp>
      <p:grpSp>
        <p:nvGrpSpPr>
          <p:cNvPr id="53255" name="1 Grupo"/>
          <p:cNvGrpSpPr>
            <a:grpSpLocks/>
          </p:cNvGrpSpPr>
          <p:nvPr/>
        </p:nvGrpSpPr>
        <p:grpSpPr bwMode="auto">
          <a:xfrm>
            <a:off x="2497138" y="3914750"/>
            <a:ext cx="4162425" cy="1314450"/>
            <a:chOff x="2497138" y="3644900"/>
            <a:chExt cx="4162425" cy="1314450"/>
          </a:xfrm>
        </p:grpSpPr>
        <p:pic>
          <p:nvPicPr>
            <p:cNvPr id="53256" name="2 Imagen" descr="sep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7138" y="3644900"/>
              <a:ext cx="1960562" cy="131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57" name="1 Imagen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9338" y="3644900"/>
              <a:ext cx="1800225" cy="131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9 CuadroTexto"/>
          <p:cNvSpPr txBox="1"/>
          <p:nvPr/>
        </p:nvSpPr>
        <p:spPr>
          <a:xfrm>
            <a:off x="68785" y="2793122"/>
            <a:ext cx="8967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 smtClean="0">
                <a:latin typeface="Arial" pitchFamily="34" charset="0"/>
                <a:cs typeface="Arial" pitchFamily="34" charset="0"/>
              </a:rPr>
              <a:t>Taller de Formación en Competencias de Productividad y Empleabilidad</a:t>
            </a:r>
          </a:p>
          <a:p>
            <a:pPr algn="ctr"/>
            <a:r>
              <a:rPr lang="es-MX" sz="2000" b="1" dirty="0" smtClean="0">
                <a:latin typeface="Arial" pitchFamily="34" charset="0"/>
                <a:cs typeface="Arial" pitchFamily="34" charset="0"/>
              </a:rPr>
              <a:t>2ª Semana Nacional de la Productividad</a:t>
            </a:r>
            <a:endParaRPr lang="es-MX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58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COLAORACIÓN INSTITUCIONAL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La Secretaría de Educación Pública (SEP) y la Secretaría del Trabajo y Previsión Social (STPS) implementan la «Estrategia Nacional por una Cultura de la Productividad en la Escuela», con el siguiente propósito:</a:t>
            </a:r>
          </a:p>
          <a:p>
            <a:pPr marL="0" indent="0" algn="just">
              <a:buNone/>
            </a:pPr>
            <a:endParaRPr lang="es-ES" sz="1000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«Sensibilizar a los integrantes de la comunidad escolar sobre la relevancia de adoptar y fomentar prácticas y valores asociados a una Cultura de la Productividad»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3</a:t>
            </a:fld>
            <a:endParaRPr lang="es-ES_tradnl"/>
          </a:p>
        </p:txBody>
      </p:sp>
      <p:pic>
        <p:nvPicPr>
          <p:cNvPr id="5" name="Imagen 2" descr="http://www.stps.gob.mx/bicentenario_plantilla/Elementos/imagenes/Fotos_secretarios/act_16_10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0" y="4509120"/>
            <a:ext cx="294205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ANTECEDENTE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En octubre del 2010 se llevó a cabo la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1ª Semana Nacional de la Productividad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que consistió en el desarrollo y realización  del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Taller Construye T para la Productividad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consistente en 5 sesiones dirigido a sensibilizar a los estudiantes sobre la importancia de la productividad en su vida cotidiana. </a:t>
            </a:r>
            <a:endParaRPr lang="es-ES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4</a:t>
            </a:fld>
            <a:endParaRPr lang="es-ES_tradnl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6" t="17636" r="29546" b="14243"/>
          <a:stretch>
            <a:fillRect/>
          </a:stretch>
        </p:blipFill>
        <p:spPr bwMode="auto">
          <a:xfrm>
            <a:off x="3203848" y="3789040"/>
            <a:ext cx="3162350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20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ANTECEDENTE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Asimismo, en colaboración con la Dirección General de Televisión Educativa (DGTVE) fue producido un programa de televisión (Construye TV) con el tema de Productividad, donde estudiantes abordaron desde su visión este concepto.</a:t>
            </a:r>
            <a:endParaRPr lang="es-ES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5</a:t>
            </a:fld>
            <a:endParaRPr lang="es-ES_tradnl"/>
          </a:p>
        </p:txBody>
      </p:sp>
      <p:pic>
        <p:nvPicPr>
          <p:cNvPr id="7" name="Picture 3" descr="C:\Users\donceles100\Documents\ConstruyeT\Proyectos Interinstitucionales\5.- Productividad Laboral en EMS, STPS\Fotografías grabación Construye TV\septiembre 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08" y="3501008"/>
            <a:ext cx="3505200" cy="262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25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COLABORACIÓN 2011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Con el objeto de dar continuidad a las actividades realizadas en 2010, la SEP y la STPS acordaron realizar la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2ª Semana Nacional de la Productividad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consistente en el diseño de contenidos (Taller Jóvenes Productivos) orientados al desarrollo de competencias de productividad y empleabilidad en los estudiantes.</a:t>
            </a:r>
            <a:endParaRPr lang="es-ES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6</a:t>
            </a:fld>
            <a:endParaRPr lang="es-ES_tradnl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933057"/>
            <a:ext cx="2816945" cy="23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55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TALLER JÓVENES PRODUCTIVOS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Conjunto de actividades orientadas a propiciar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la reflexión y el desarrollo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 conocimientos, habilidades, y aptitudes en los estudiantes,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que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les permitan desarrollar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competencias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para tener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un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desarrollo personal y profesional más exitoso en el futuro. </a:t>
            </a:r>
          </a:p>
          <a:p>
            <a:pPr algn="just">
              <a:buFont typeface="Wingdings" pitchFamily="2" charset="2"/>
              <a:buChar char="§"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Aborda aspectos de las competencias laborales y los valores asociados a la productividad.</a:t>
            </a:r>
          </a:p>
          <a:p>
            <a:pPr marL="0" indent="0" algn="just">
              <a:buNone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Define competencias de productividad y empleabilidad, permitiendo vincularse directamente a la Reforma Integral de la Educación Media Superior (RIEMS).</a:t>
            </a: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3042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3995936" y="1661926"/>
            <a:ext cx="2124534" cy="766942"/>
          </a:xfrm>
          <a:prstGeom prst="roundRect">
            <a:avLst/>
          </a:prstGeom>
          <a:solidFill>
            <a:srgbClr val="76923C"/>
          </a:solidFill>
          <a:ln>
            <a:solidFill>
              <a:srgbClr val="76923C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Comunicación</a:t>
            </a:r>
            <a:endParaRPr lang="es-MX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6084168" y="2780928"/>
            <a:ext cx="2124534" cy="766942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Iniciativa y emprendimiento</a:t>
            </a:r>
            <a:endParaRPr lang="es-MX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6084168" y="4293096"/>
            <a:ext cx="2124534" cy="766942"/>
          </a:xfrm>
          <a:prstGeom prst="roundRect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Planeación y gestión de proyectos</a:t>
            </a:r>
            <a:endParaRPr lang="es-MX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716016" y="5445224"/>
            <a:ext cx="2124534" cy="766942"/>
          </a:xfrm>
          <a:prstGeom prst="roundRect">
            <a:avLst/>
          </a:prstGeom>
          <a:solidFill>
            <a:srgbClr val="E46C0A">
              <a:alpha val="80000"/>
            </a:srgbClr>
          </a:solidFill>
          <a:ln>
            <a:solidFill>
              <a:srgbClr val="E46C0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Trabajo en equipo</a:t>
            </a:r>
            <a:endParaRPr lang="es-MX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1475656" y="5157192"/>
            <a:ext cx="2124534" cy="766942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Efectividad personal</a:t>
            </a:r>
            <a:endParaRPr lang="es-MX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1187624" y="2132856"/>
            <a:ext cx="2124534" cy="766942"/>
          </a:xfrm>
          <a:prstGeom prst="roundRect">
            <a:avLst/>
          </a:prstGeom>
          <a:solidFill>
            <a:srgbClr val="996605"/>
          </a:solidFill>
          <a:ln>
            <a:solidFill>
              <a:srgbClr val="996605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Aprender a aprender</a:t>
            </a:r>
            <a:endParaRPr lang="es-MX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755576" y="3573016"/>
            <a:ext cx="2124534" cy="76694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Resolución de problemas</a:t>
            </a:r>
            <a:endParaRPr lang="es-MX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3059832" y="2996952"/>
            <a:ext cx="2903529" cy="17430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Áreas de Competencia</a:t>
            </a:r>
            <a:endParaRPr lang="es-MX" sz="2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DAC2C-C515-4487-A285-EDDAB0EBC0A4}" type="slidenum">
              <a:rPr lang="es-MX" smtClean="0"/>
              <a:pPr/>
              <a:t>8</a:t>
            </a:fld>
            <a:endParaRPr lang="es-MX"/>
          </a:p>
        </p:txBody>
      </p:sp>
      <p:sp>
        <p:nvSpPr>
          <p:cNvPr id="14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MODELO DE COMPETENCIAS DE PRODUCTIVIDAD Y EMPLEABILIDAD</a:t>
            </a:r>
          </a:p>
        </p:txBody>
      </p:sp>
    </p:spTree>
    <p:extLst>
      <p:ext uri="{BB962C8B-B14F-4D97-AF65-F5344CB8AC3E}">
        <p14:creationId xmlns:p14="http://schemas.microsoft.com/office/powerpoint/2010/main" val="418348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latin typeface="Arial" pitchFamily="34" charset="0"/>
              </a:rPr>
              <a:t>ETAPAS ESTRATEGIA 2011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86F8E-8A99-4450-8B80-7711230A98F3}" type="slidenum">
              <a:rPr lang="es-ES_tradnl" smtClean="0"/>
              <a:pPr>
                <a:defRPr/>
              </a:pPr>
              <a:t>9</a:t>
            </a:fld>
            <a:endParaRPr lang="es-ES_tradnl"/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4282986566"/>
              </p:ext>
            </p:extLst>
          </p:nvPr>
        </p:nvGraphicFramePr>
        <p:xfrm>
          <a:off x="395536" y="1628800"/>
          <a:ext cx="80648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966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en blanco">
  <a:themeElements>
    <a:clrScheme name="Personaliz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Presentación en blanco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SEP</Template>
  <TotalTime>13985</TotalTime>
  <Words>988</Words>
  <Application>Microsoft Office PowerPoint</Application>
  <PresentationFormat>Presentación en pantalla (4:3)</PresentationFormat>
  <Paragraphs>109</Paragraphs>
  <Slides>18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Presentación en blanco</vt:lpstr>
      <vt:lpstr>Presentación de PowerPoint</vt:lpstr>
      <vt:lpstr>Presentación de PowerPoint</vt:lpstr>
      <vt:lpstr>COLAORACIÓN INSTITUCIONAL</vt:lpstr>
      <vt:lpstr>ANTECEDENTE</vt:lpstr>
      <vt:lpstr>ANTECEDENTE</vt:lpstr>
      <vt:lpstr>COLABORACIÓN 2011</vt:lpstr>
      <vt:lpstr>TALLER JÓVENES PRODUCTIVOS</vt:lpstr>
      <vt:lpstr>MODELO DE COMPETENCIAS DE PRODUCTIVIDAD Y EMPLEABILIDAD</vt:lpstr>
      <vt:lpstr>ETAPAS ESTRATEGIA 2011</vt:lpstr>
      <vt:lpstr>TALLER  DE FORMACIÓN EN COMPETENCIAS</vt:lpstr>
      <vt:lpstr>TALLER  DE FORMACIÓN EN COMPETENCIAS</vt:lpstr>
      <vt:lpstr>REPLICACIÓN DE CONCEPTOS Y METODOLOGÍA</vt:lpstr>
      <vt:lpstr>REPLICACIÓN DE CONCEPTOS Y METODOLOGÍA 3-4 semana de septiembre </vt:lpstr>
      <vt:lpstr>DISTRIBUCIÓN DE MATERIALES</vt:lpstr>
      <vt:lpstr>CONTENIDO DISCO COMPACTO</vt:lpstr>
      <vt:lpstr>2ª SEMANA NACIONAL DE LA PRODUCTIVIDAD</vt:lpstr>
      <vt:lpstr>2 SEMANA NACIONAL DE LA PRODUCTIVIDAD </vt:lpstr>
      <vt:lpstr>Presentación de PowerPoint</vt:lpstr>
    </vt:vector>
  </TitlesOfParts>
  <Company>SECRETARIA DE EDUCACION PUBLICA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BECAS EN EDUCACIÓN SUPERIOR</dc:title>
  <dc:creator>Cordinacion de asesores</dc:creator>
  <dc:description>Participantes_x000d_
Elizabeth M., Jorge A., Martha H. y Araceli O.</dc:description>
  <cp:lastModifiedBy>Felix Ramírez Gómez</cp:lastModifiedBy>
  <cp:revision>534</cp:revision>
  <dcterms:created xsi:type="dcterms:W3CDTF">2007-02-08T11:36:11Z</dcterms:created>
  <dcterms:modified xsi:type="dcterms:W3CDTF">2011-09-14T19:06:13Z</dcterms:modified>
</cp:coreProperties>
</file>